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6"/>
  </p:notesMasterIdLst>
  <p:handoutMasterIdLst>
    <p:handoutMasterId r:id="rId17"/>
  </p:handoutMasterIdLst>
  <p:sldIdLst>
    <p:sldId id="256" r:id="rId2"/>
    <p:sldId id="259" r:id="rId3"/>
    <p:sldId id="297" r:id="rId4"/>
    <p:sldId id="310" r:id="rId5"/>
    <p:sldId id="300" r:id="rId6"/>
    <p:sldId id="301" r:id="rId7"/>
    <p:sldId id="302" r:id="rId8"/>
    <p:sldId id="303" r:id="rId9"/>
    <p:sldId id="270" r:id="rId10"/>
    <p:sldId id="305" r:id="rId11"/>
    <p:sldId id="306" r:id="rId12"/>
    <p:sldId id="308" r:id="rId13"/>
    <p:sldId id="307" r:id="rId14"/>
    <p:sldId id="309"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A9A1BF0-950C-48CC-928F-C54E96F7F642}">
          <p14:sldIdLst>
            <p14:sldId id="256"/>
            <p14:sldId id="259"/>
            <p14:sldId id="297"/>
            <p14:sldId id="310"/>
            <p14:sldId id="300"/>
            <p14:sldId id="301"/>
            <p14:sldId id="302"/>
            <p14:sldId id="303"/>
            <p14:sldId id="270"/>
            <p14:sldId id="305"/>
            <p14:sldId id="306"/>
            <p14:sldId id="308"/>
            <p14:sldId id="307"/>
            <p14:sldId id="30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99B01-314C-49CC-DB20-C95367B9D319}" name="Cristina Gutiérrez Jiménez" initials="CGJ" userId="S::cgutierrez@freepikco.onmicrosoft.com::9b066b6f-0938-49e6-9aab-2bba891a0f35" providerId="AD"/>
  <p188:author id="{1D697F11-E857-4E9B-674F-30490533E613}" name="Rubén Martín Sánchez" initials="RMS" userId="S::rmartin@freepikco.onmicrosoft.com::99c76c5c-dbd8-45dc-86f7-d64d860af3f1" providerId="AD"/>
  <p188:author id="{5EBDB1DB-79A8-947B-9063-5F17B44521F2}" name="Ruben Martin Sanchez" initials="RMS" userId="e84aa1c1e377097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1" clrIdx="0">
    <p:extLst>
      <p:ext uri="{19B8F6BF-5375-455C-9EA6-DF929625EA0E}">
        <p15:presenceInfo xmlns:p15="http://schemas.microsoft.com/office/powerpoint/2012/main" userId="S::rmartin@freepikco.onmicrosoft.com::99c76c5c-dbd8-45dc-86f7-d64d860af3f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625"/>
    <a:srgbClr val="1FD81A"/>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03" autoAdjust="0"/>
    <p:restoredTop sz="94923" autoAdjust="0"/>
  </p:normalViewPr>
  <p:slideViewPr>
    <p:cSldViewPr snapToGrid="0" showGuides="1">
      <p:cViewPr varScale="1">
        <p:scale>
          <a:sx n="94" d="100"/>
          <a:sy n="94" d="100"/>
        </p:scale>
        <p:origin x="888" y="78"/>
      </p:cViewPr>
      <p:guideLst/>
    </p:cSldViewPr>
  </p:slideViewPr>
  <p:outlineViewPr>
    <p:cViewPr>
      <p:scale>
        <a:sx n="33" d="100"/>
        <a:sy n="33" d="100"/>
      </p:scale>
      <p:origin x="0" y="-4212"/>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51" Type="http://schemas.microsoft.com/office/2018/10/relationships/authors" Targe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44CE5F-8C67-4FAF-8028-D7E4D9E68E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725FEFD1-CE04-4DD5-B7A6-850528A659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05D52F-4D70-4ABC-9288-F02DCCAE4BCC}" type="datetimeFigureOut">
              <a:rPr lang="es-ES" smtClean="0"/>
              <a:t>01/11/2023</a:t>
            </a:fld>
            <a:endParaRPr lang="es-ES"/>
          </a:p>
        </p:txBody>
      </p:sp>
      <p:sp>
        <p:nvSpPr>
          <p:cNvPr id="4" name="Marcador de pie de página 3">
            <a:extLst>
              <a:ext uri="{FF2B5EF4-FFF2-40B4-BE49-F238E27FC236}">
                <a16:creationId xmlns:a16="http://schemas.microsoft.com/office/drawing/2014/main" id="{C2DBEB01-979F-48E4-9ACE-54ADD5DEEA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5EEB7EF0-09B9-4C7B-AB0B-0658505687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C024A2-BD8A-4BA8-81EA-257AEFDC3890}" type="slidenum">
              <a:rPr lang="es-ES" smtClean="0"/>
              <a:t>‹#›</a:t>
            </a:fld>
            <a:endParaRPr lang="es-ES"/>
          </a:p>
        </p:txBody>
      </p:sp>
    </p:spTree>
    <p:extLst>
      <p:ext uri="{BB962C8B-B14F-4D97-AF65-F5344CB8AC3E}">
        <p14:creationId xmlns:p14="http://schemas.microsoft.com/office/powerpoint/2010/main" val="9433200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B882FA-E089-4F52-A849-EBE0D5110C96}" type="datetimeFigureOut">
              <a:rPr lang="es-ES" smtClean="0"/>
              <a:t>01/11/2023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8A0A34-6EB3-43B1-A1D1-0839AFA3F5ED}" type="slidenum">
              <a:rPr lang="es-ES" smtClean="0"/>
              <a:t>‹#›</a:t>
            </a:fld>
            <a:endParaRPr lang="es-ES"/>
          </a:p>
        </p:txBody>
      </p:sp>
    </p:spTree>
    <p:extLst>
      <p:ext uri="{BB962C8B-B14F-4D97-AF65-F5344CB8AC3E}">
        <p14:creationId xmlns:p14="http://schemas.microsoft.com/office/powerpoint/2010/main" val="69303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019443"/>
            <a:ext cx="6858000" cy="1120762"/>
          </a:xfrm>
        </p:spPr>
        <p:txBody>
          <a:bodyPr anchor="b">
            <a:noAutofit/>
          </a:bodyPr>
          <a:lstStyle>
            <a:lvl1pPr algn="ctr">
              <a:defRPr sz="4400"/>
            </a:lvl1pPr>
          </a:lstStyle>
          <a:p>
            <a:r>
              <a:rPr lang="en-US" dirty="0"/>
              <a:t>Click to edit Master title style</a:t>
            </a:r>
          </a:p>
        </p:txBody>
      </p:sp>
      <p:sp>
        <p:nvSpPr>
          <p:cNvPr id="3" name="Subtitle 2"/>
          <p:cNvSpPr>
            <a:spLocks noGrp="1"/>
          </p:cNvSpPr>
          <p:nvPr>
            <p:ph type="subTitle" idx="1"/>
          </p:nvPr>
        </p:nvSpPr>
        <p:spPr>
          <a:xfrm>
            <a:off x="1143000" y="3209261"/>
            <a:ext cx="6858000" cy="351388"/>
          </a:xfrm>
        </p:spPr>
        <p:txBody>
          <a:bodyPr>
            <a:normAutofit/>
          </a:bodyPr>
          <a:lstStyle>
            <a:lvl1pPr marL="0" indent="0" algn="ctr">
              <a:buNone/>
              <a:defRPr sz="1600">
                <a:latin typeface="Roboto" panose="02000000000000000000" pitchFamily="2" charset="0"/>
                <a:ea typeface="Roboto" panose="02000000000000000000" pitchFamily="2" charset="0"/>
                <a:cs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title onl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11/1/2023</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9831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title onl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11/1/2023</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40566907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8022307C-D1BA-4FEF-809E-8A95C9EBD256}"/>
              </a:ext>
            </a:extLst>
          </p:cNvPr>
          <p:cNvSpPr>
            <a:spLocks noGrp="1"/>
          </p:cNvSpPr>
          <p:nvPr>
            <p:ph type="dt" sz="half" idx="10"/>
          </p:nvPr>
        </p:nvSpPr>
        <p:spPr/>
        <p:txBody>
          <a:bodyPr/>
          <a:lstStyle/>
          <a:p>
            <a:fld id="{9513EFF7-90E2-431F-8E31-BA0CE4C55B2F}" type="datetimeFigureOut">
              <a:rPr lang="en-US" smtClean="0"/>
              <a:t>11/1/2023</a:t>
            </a:fld>
            <a:endParaRPr lang="en-US" dirty="0"/>
          </a:p>
        </p:txBody>
      </p:sp>
      <p:sp>
        <p:nvSpPr>
          <p:cNvPr id="4" name="Marcador de pie de página 3">
            <a:extLst>
              <a:ext uri="{FF2B5EF4-FFF2-40B4-BE49-F238E27FC236}">
                <a16:creationId xmlns:a16="http://schemas.microsoft.com/office/drawing/2014/main" id="{B5B13404-378A-4961-A564-2DBFEA6027C0}"/>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AD1596C8-8C93-4309-981A-9C71361DCEB5}"/>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FF665872-762E-4CFE-832B-CFA1A20145B4}"/>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7" name="Content Placeholder 2">
            <a:extLst>
              <a:ext uri="{FF2B5EF4-FFF2-40B4-BE49-F238E27FC236}">
                <a16:creationId xmlns:a16="http://schemas.microsoft.com/office/drawing/2014/main" id="{E132BA63-80E7-4035-9BA9-1B7B57FE9257}"/>
              </a:ext>
            </a:extLst>
          </p:cNvPr>
          <p:cNvSpPr>
            <a:spLocks noGrp="1"/>
          </p:cNvSpPr>
          <p:nvPr>
            <p:ph idx="1"/>
          </p:nvPr>
        </p:nvSpPr>
        <p:spPr>
          <a:xfrm>
            <a:off x="723900" y="1268017"/>
            <a:ext cx="7696200" cy="3323034"/>
          </a:xfrm>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148017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Patrón de fondo&#10;&#10;Descripción generada automáticamente">
            <a:extLst>
              <a:ext uri="{FF2B5EF4-FFF2-40B4-BE49-F238E27FC236}">
                <a16:creationId xmlns:a16="http://schemas.microsoft.com/office/drawing/2014/main" id="{C3CF40CD-F3C0-4BE5-8708-0140F7FBD5EB}"/>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11764" b="1778"/>
          <a:stretch/>
        </p:blipFill>
        <p:spPr>
          <a:xfrm rot="16200000" flipH="1">
            <a:off x="3845891" y="246049"/>
            <a:ext cx="5544158" cy="5052060"/>
          </a:xfrm>
          <a:prstGeom prst="rect">
            <a:avLst/>
          </a:prstGeom>
        </p:spPr>
      </p:pic>
      <p:sp>
        <p:nvSpPr>
          <p:cNvPr id="2" name="Title 1"/>
          <p:cNvSpPr>
            <a:spLocks noGrp="1"/>
          </p:cNvSpPr>
          <p:nvPr>
            <p:ph type="title"/>
          </p:nvPr>
        </p:nvSpPr>
        <p:spPr>
          <a:xfrm>
            <a:off x="723900" y="2838951"/>
            <a:ext cx="7696200" cy="648552"/>
          </a:xfrm>
        </p:spPr>
        <p:txBody>
          <a:bodyPr anchor="b">
            <a:noAutofit/>
          </a:bodyPr>
          <a:lstStyle>
            <a:lvl1pPr algn="ctr">
              <a:defRPr sz="5000"/>
            </a:lvl1pPr>
          </a:lstStyle>
          <a:p>
            <a:r>
              <a:rPr lang="en-US" dirty="0"/>
              <a:t>Click to edit Master title style</a:t>
            </a:r>
          </a:p>
        </p:txBody>
      </p:sp>
      <p:sp>
        <p:nvSpPr>
          <p:cNvPr id="3" name="Text Placeholder 2"/>
          <p:cNvSpPr>
            <a:spLocks noGrp="1"/>
          </p:cNvSpPr>
          <p:nvPr>
            <p:ph type="body" idx="1"/>
          </p:nvPr>
        </p:nvSpPr>
        <p:spPr>
          <a:xfrm>
            <a:off x="723900" y="3578296"/>
            <a:ext cx="7696200" cy="273224"/>
          </a:xfrm>
        </p:spPr>
        <p:txBody>
          <a:bodyPr>
            <a:noAutofit/>
          </a:bodyPr>
          <a:lstStyle>
            <a:lvl1pPr marL="0" indent="0" algn="ctr">
              <a:buNone/>
              <a:defRPr sz="16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3839183" y="1575249"/>
            <a:ext cx="1465634" cy="729300"/>
          </a:xfrm>
        </p:spPr>
        <p:txBody>
          <a:bodyPr>
            <a:noAutofit/>
          </a:bodyPr>
          <a:lstStyle>
            <a:lvl1pPr marL="0" indent="0" algn="ctr">
              <a:buNone/>
              <a:defRPr sz="50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3" name="Content Placeholder 2"/>
          <p:cNvSpPr>
            <a:spLocks noGrp="1"/>
          </p:cNvSpPr>
          <p:nvPr>
            <p:ph idx="1"/>
          </p:nvPr>
        </p:nvSpPr>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agen 10" descr="Imagen que contiene Patrón de fondo&#10;&#10;Descripción generada automáticamente">
            <a:extLst>
              <a:ext uri="{FF2B5EF4-FFF2-40B4-BE49-F238E27FC236}">
                <a16:creationId xmlns:a16="http://schemas.microsoft.com/office/drawing/2014/main" id="{B0063E62-E94E-4148-BB62-02A0598CD6C6}"/>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9426" b="13804"/>
          <a:stretch/>
        </p:blipFill>
        <p:spPr>
          <a:xfrm flipH="1">
            <a:off x="5267893" y="2123887"/>
            <a:ext cx="3876107" cy="3019613"/>
          </a:xfrm>
          <a:prstGeom prst="rect">
            <a:avLst/>
          </a:prstGeom>
        </p:spPr>
      </p:pic>
      <p:sp>
        <p:nvSpPr>
          <p:cNvPr id="3" name="Content Placeholder 2"/>
          <p:cNvSpPr>
            <a:spLocks noGrp="1"/>
          </p:cNvSpPr>
          <p:nvPr>
            <p:ph sz="half" idx="1"/>
          </p:nvPr>
        </p:nvSpPr>
        <p:spPr>
          <a:xfrm>
            <a:off x="1132756" y="3404144"/>
            <a:ext cx="2847262"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63980" y="3404144"/>
            <a:ext cx="2847266"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839088" y="2900433"/>
            <a:ext cx="3434598"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4870314" y="2900433"/>
            <a:ext cx="343460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poi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973393"/>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2713238"/>
            <a:ext cx="3354030" cy="1121342"/>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numb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11/1/2023</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58" r:id="rId6"/>
    <p:sldLayoutId id="2147483671" r:id="rId7"/>
    <p:sldLayoutId id="2147483672" r:id="rId8"/>
    <p:sldLayoutId id="2147483659" r:id="rId9"/>
    <p:sldLayoutId id="2147483670" r:id="rId10"/>
    <p:sldLayoutId id="2147483679" r:id="rId11"/>
    <p:sldLayoutId id="2147483680" r:id="rId12"/>
    <p:sldLayoutId id="2147483681" r:id="rId13"/>
  </p:sldLayoutIdLst>
  <p:txStyles>
    <p:titleStyle>
      <a:lvl1pPr algn="ctr" defTabSz="685800" rtl="0" eaLnBrk="1" latinLnBrk="0" hangingPunct="1">
        <a:lnSpc>
          <a:spcPct val="90000"/>
        </a:lnSpc>
        <a:spcBef>
          <a:spcPct val="0"/>
        </a:spcBef>
        <a:buNone/>
        <a:defRPr sz="3500" kern="1200">
          <a:solidFill>
            <a:schemeClr val="bg1"/>
          </a:solidFill>
          <a:latin typeface="Space Mono" panose="02000509040000020004" pitchFamily="49"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datasets/uciml/sms-spam-collection-dataset" TargetMode="Externa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0" y="1235557"/>
            <a:ext cx="9143999" cy="1339716"/>
          </a:xfrm>
        </p:spPr>
        <p:txBody>
          <a:bodyPr/>
          <a:lstStyle/>
          <a:p>
            <a:r>
              <a:rPr lang="en-US" sz="4800" dirty="0" smtClean="0"/>
              <a:t>BUILDING A SMARTER AI POWERED SPAM CLASSIFIER</a:t>
            </a:r>
            <a:endParaRPr lang="en-US"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2898775" y="2689284"/>
            <a:ext cx="5006508" cy="2236578"/>
          </a:xfrm>
        </p:spPr>
        <p:txBody>
          <a:bodyPr>
            <a:normAutofit/>
          </a:bodyPr>
          <a:lstStyle/>
          <a:p>
            <a:pPr algn="l"/>
            <a:r>
              <a:rPr lang="en-US" b="1" dirty="0" smtClean="0">
                <a:solidFill>
                  <a:schemeClr val="tx2">
                    <a:lumMod val="60000"/>
                    <a:lumOff val="40000"/>
                  </a:schemeClr>
                </a:solidFill>
                <a:latin typeface="Raleway" pitchFamily="2" charset="0"/>
              </a:rPr>
              <a:t>TEAM MEMBERS ARE :</a:t>
            </a:r>
          </a:p>
          <a:p>
            <a:r>
              <a:rPr lang="en-US" b="1" dirty="0" smtClean="0">
                <a:solidFill>
                  <a:schemeClr val="tx2">
                    <a:lumMod val="60000"/>
                    <a:lumOff val="40000"/>
                  </a:schemeClr>
                </a:solidFill>
                <a:latin typeface="Raleway" pitchFamily="2" charset="0"/>
              </a:rPr>
              <a:t>G.GANESH GOPAL  (821021104019)</a:t>
            </a:r>
          </a:p>
          <a:p>
            <a:r>
              <a:rPr lang="en-US" b="1" dirty="0" smtClean="0">
                <a:solidFill>
                  <a:schemeClr val="tx2">
                    <a:lumMod val="60000"/>
                    <a:lumOff val="40000"/>
                  </a:schemeClr>
                </a:solidFill>
                <a:latin typeface="Raleway" pitchFamily="2" charset="0"/>
              </a:rPr>
              <a:t>S.ABDURRAZZAK    (821021104004</a:t>
            </a:r>
            <a:r>
              <a:rPr lang="en-US" b="1" dirty="0">
                <a:solidFill>
                  <a:schemeClr val="tx2">
                    <a:lumMod val="60000"/>
                    <a:lumOff val="40000"/>
                  </a:schemeClr>
                </a:solidFill>
                <a:latin typeface="Raleway" pitchFamily="2" charset="0"/>
              </a:rPr>
              <a:t>)</a:t>
            </a:r>
          </a:p>
          <a:p>
            <a:r>
              <a:rPr lang="en-US" b="1" dirty="0">
                <a:solidFill>
                  <a:schemeClr val="tx2">
                    <a:lumMod val="60000"/>
                    <a:lumOff val="40000"/>
                  </a:schemeClr>
                </a:solidFill>
                <a:latin typeface="Raleway" pitchFamily="2" charset="0"/>
              </a:rPr>
              <a:t>K.SRI RAM </a:t>
            </a:r>
            <a:r>
              <a:rPr lang="en-US" b="1" dirty="0" smtClean="0">
                <a:solidFill>
                  <a:schemeClr val="tx2">
                    <a:lumMod val="60000"/>
                    <a:lumOff val="40000"/>
                  </a:schemeClr>
                </a:solidFill>
                <a:latin typeface="Raleway" pitchFamily="2" charset="0"/>
              </a:rPr>
              <a:t>                (</a:t>
            </a:r>
            <a:r>
              <a:rPr lang="en-US" b="1" dirty="0">
                <a:solidFill>
                  <a:schemeClr val="tx2">
                    <a:lumMod val="60000"/>
                    <a:lumOff val="40000"/>
                  </a:schemeClr>
                </a:solidFill>
                <a:latin typeface="Raleway" pitchFamily="2" charset="0"/>
              </a:rPr>
              <a:t>821021104044)</a:t>
            </a:r>
          </a:p>
          <a:p>
            <a:r>
              <a:rPr lang="en-US" b="1" smtClean="0">
                <a:solidFill>
                  <a:schemeClr val="tx2">
                    <a:lumMod val="60000"/>
                    <a:lumOff val="40000"/>
                  </a:schemeClr>
                </a:solidFill>
                <a:latin typeface="Raleway" pitchFamily="2" charset="0"/>
              </a:rPr>
              <a:t>B.GANESH                 </a:t>
            </a:r>
            <a:r>
              <a:rPr lang="en-US" b="1" dirty="0" smtClean="0">
                <a:solidFill>
                  <a:schemeClr val="tx2">
                    <a:lumMod val="60000"/>
                    <a:lumOff val="40000"/>
                  </a:schemeClr>
                </a:solidFill>
                <a:latin typeface="Raleway" pitchFamily="2" charset="0"/>
              </a:rPr>
              <a:t>(</a:t>
            </a:r>
            <a:r>
              <a:rPr lang="en-US" b="1" dirty="0">
                <a:solidFill>
                  <a:schemeClr val="tx2">
                    <a:lumMod val="60000"/>
                    <a:lumOff val="40000"/>
                  </a:schemeClr>
                </a:solidFill>
                <a:latin typeface="Raleway" pitchFamily="2" charset="0"/>
              </a:rPr>
              <a:t>821021104302)</a:t>
            </a:r>
          </a:p>
          <a:p>
            <a:r>
              <a:rPr lang="en-US" b="1" dirty="0">
                <a:solidFill>
                  <a:schemeClr val="tx2">
                    <a:lumMod val="60000"/>
                    <a:lumOff val="40000"/>
                  </a:schemeClr>
                </a:solidFill>
                <a:latin typeface="Raleway" pitchFamily="2" charset="0"/>
              </a:rPr>
              <a:t>K SIVA PRAKASH </a:t>
            </a:r>
            <a:r>
              <a:rPr lang="en-US" b="1" dirty="0" smtClean="0">
                <a:solidFill>
                  <a:schemeClr val="tx2">
                    <a:lumMod val="60000"/>
                    <a:lumOff val="40000"/>
                  </a:schemeClr>
                </a:solidFill>
                <a:latin typeface="Raleway" pitchFamily="2" charset="0"/>
              </a:rPr>
              <a:t>    (821021104305)</a:t>
            </a:r>
            <a:endParaRPr lang="en-US" b="1" dirty="0">
              <a:solidFill>
                <a:schemeClr val="tx2">
                  <a:lumMod val="60000"/>
                  <a:lumOff val="40000"/>
                </a:schemeClr>
              </a:solidFill>
              <a:latin typeface="Raleway" pitchFamily="2" charset="0"/>
            </a:endParaRPr>
          </a:p>
          <a:p>
            <a:endParaRPr lang="en-US" b="1" dirty="0">
              <a:solidFill>
                <a:schemeClr val="tx2">
                  <a:lumMod val="60000"/>
                  <a:lumOff val="40000"/>
                </a:schemeClr>
              </a:solidFill>
              <a:latin typeface="Raleway" pitchFamily="2" charset="0"/>
            </a:endParaRPr>
          </a:p>
          <a:p>
            <a:endParaRPr lang="en-US" b="1" dirty="0">
              <a:solidFill>
                <a:schemeClr val="tx2">
                  <a:lumMod val="60000"/>
                  <a:lumOff val="40000"/>
                </a:schemeClr>
              </a:solidFill>
              <a:latin typeface="Raleway" pitchFamily="2" charset="0"/>
            </a:endParaRPr>
          </a:p>
        </p:txBody>
      </p:sp>
      <p:pic>
        <p:nvPicPr>
          <p:cNvPr id="5" name="Imagen 4">
            <a:extLst>
              <a:ext uri="{FF2B5EF4-FFF2-40B4-BE49-F238E27FC236}">
                <a16:creationId xmlns:a16="http://schemas.microsoft.com/office/drawing/2014/main" id="{06D840BE-8B09-4413-9549-168E70C5A7C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20090" y="484122"/>
            <a:ext cx="845820" cy="68328"/>
          </a:xfrm>
          <a:prstGeom prst="rect">
            <a:avLst/>
          </a:prstGeom>
        </p:spPr>
      </p:pic>
      <p:pic>
        <p:nvPicPr>
          <p:cNvPr id="6" name="Imagen 5" descr="Forma&#10;&#10;Descripción generada automáticamente">
            <a:extLst>
              <a:ext uri="{FF2B5EF4-FFF2-40B4-BE49-F238E27FC236}">
                <a16:creationId xmlns:a16="http://schemas.microsoft.com/office/drawing/2014/main" id="{E069FE39-9AFF-4E56-B3BB-5BAB5B045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178072" y="746473"/>
            <a:ext cx="3322320" cy="880771"/>
          </a:xfrm>
          <a:prstGeom prst="rect">
            <a:avLst/>
          </a:prstGeom>
        </p:spPr>
      </p:pic>
      <p:pic>
        <p:nvPicPr>
          <p:cNvPr id="7" name="Imagen 6" descr="Una estrella de color negro&#10;&#10;Descripción generada automáticamente con confianza baja">
            <a:extLst>
              <a:ext uri="{FF2B5EF4-FFF2-40B4-BE49-F238E27FC236}">
                <a16:creationId xmlns:a16="http://schemas.microsoft.com/office/drawing/2014/main" id="{97CE9324-0A66-40D5-9B2B-2B328B7F3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7713280" y="2789084"/>
            <a:ext cx="1413641" cy="2201746"/>
          </a:xfrm>
          <a:prstGeom prst="rect">
            <a:avLst/>
          </a:prstGeom>
        </p:spPr>
      </p:pic>
      <p:pic>
        <p:nvPicPr>
          <p:cNvPr id="8" name="Imagen 7" descr="Imagen que contiene Patrón de fondo&#10;&#10;Descripción generada automáticamente">
            <a:extLst>
              <a:ext uri="{FF2B5EF4-FFF2-40B4-BE49-F238E27FC236}">
                <a16:creationId xmlns:a16="http://schemas.microsoft.com/office/drawing/2014/main" id="{138275C3-D8AB-4EA7-B0E9-C22A9EADE76F}"/>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flipH="1">
            <a:off x="6232696" y="2772303"/>
            <a:ext cx="2911304" cy="2383190"/>
          </a:xfrm>
          <a:prstGeom prst="rect">
            <a:avLst/>
          </a:prstGeom>
        </p:spPr>
      </p:pic>
      <p:sp>
        <p:nvSpPr>
          <p:cNvPr id="4" name="AutoShape 2" descr="Email Spam png images | PNGWing"/>
          <p:cNvSpPr>
            <a:spLocks noChangeAspect="1" noChangeArrowheads="1"/>
          </p:cNvSpPr>
          <p:nvPr/>
        </p:nvSpPr>
        <p:spPr bwMode="auto">
          <a:xfrm>
            <a:off x="155575" y="-876300"/>
            <a:ext cx="1828800" cy="1828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412242721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500"/>
                                        <p:tgtEl>
                                          <p:spTgt spid="3">
                                            <p:txEl>
                                              <p:pRg st="5" end="5"/>
                                            </p:txEl>
                                          </p:spTgt>
                                        </p:tgtEl>
                                      </p:cBhvr>
                                    </p:animEffect>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par>
                          <p:cTn id="45" fill="hold">
                            <p:stCondLst>
                              <p:cond delay="1000"/>
                            </p:stCondLst>
                            <p:childTnLst>
                              <p:par>
                                <p:cTn id="46" presetID="10" presetClass="entr" presetSubtype="0"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childTnLst>
                          </p:cTn>
                        </p:par>
                        <p:par>
                          <p:cTn id="49" fill="hold">
                            <p:stCondLst>
                              <p:cond delay="1500"/>
                            </p:stCondLst>
                            <p:childTnLst>
                              <p:par>
                                <p:cTn id="50" presetID="10" presetClass="entr" presetSubtype="0"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213360"/>
            <a:ext cx="7696200" cy="4622800"/>
          </a:xfrm>
        </p:spPr>
        <p:txBody>
          <a:bodyPr>
            <a:normAutofit/>
          </a:bodyPr>
          <a:lstStyle/>
          <a:p>
            <a:pPr algn="l"/>
            <a:r>
              <a:rPr lang="en-IN" sz="1200" dirty="0"/>
              <a:t>from </a:t>
            </a:r>
            <a:r>
              <a:rPr lang="en-IN" sz="1200" dirty="0" err="1"/>
              <a:t>sklearn.feature_extraction.text</a:t>
            </a:r>
            <a:r>
              <a:rPr lang="en-IN" sz="1200" dirty="0"/>
              <a:t> </a:t>
            </a:r>
            <a:r>
              <a:rPr lang="en-IN" sz="1200" dirty="0" smtClean="0"/>
              <a:t/>
            </a:r>
            <a:br>
              <a:rPr lang="en-IN" sz="1200" dirty="0" smtClean="0"/>
            </a:br>
            <a:r>
              <a:rPr lang="en-IN" sz="1200" dirty="0" smtClean="0"/>
              <a:t>import </a:t>
            </a:r>
            <a:r>
              <a:rPr lang="en-IN" sz="1200" dirty="0" err="1"/>
              <a:t>CountVectorizer</a:t>
            </a:r>
            <a:r>
              <a:rPr lang="en-IN" sz="1200" dirty="0"/>
              <a:t/>
            </a:r>
            <a:br>
              <a:rPr lang="en-IN" sz="1200" dirty="0"/>
            </a:br>
            <a:r>
              <a:rPr lang="en-IN" sz="1200" dirty="0" err="1"/>
              <a:t>couvec</a:t>
            </a:r>
            <a:r>
              <a:rPr lang="en-IN" sz="1200" dirty="0"/>
              <a:t> = </a:t>
            </a:r>
            <a:r>
              <a:rPr lang="en-IN" sz="1200" dirty="0" err="1"/>
              <a:t>CountVectorizer</a:t>
            </a:r>
            <a:r>
              <a:rPr lang="en-IN" sz="1200" dirty="0"/>
              <a:t>()</a:t>
            </a:r>
            <a:br>
              <a:rPr lang="en-IN" sz="1200" dirty="0"/>
            </a:br>
            <a:r>
              <a:rPr lang="en-IN" sz="1200" dirty="0" err="1"/>
              <a:t>couvec.fit</a:t>
            </a:r>
            <a:r>
              <a:rPr lang="en-IN" sz="1200" dirty="0"/>
              <a:t>(</a:t>
            </a:r>
            <a:r>
              <a:rPr lang="en-IN" sz="1200" dirty="0" err="1"/>
              <a:t>features_train</a:t>
            </a:r>
            <a:r>
              <a:rPr lang="en-IN" sz="1200" dirty="0"/>
              <a:t>)</a:t>
            </a:r>
            <a:br>
              <a:rPr lang="en-IN" sz="1200" dirty="0"/>
            </a:br>
            <a:r>
              <a:rPr lang="en-IN" sz="1200" dirty="0" err="1"/>
              <a:t>trained_features</a:t>
            </a:r>
            <a:r>
              <a:rPr lang="en-IN" sz="1200" dirty="0"/>
              <a:t> = </a:t>
            </a:r>
            <a:r>
              <a:rPr lang="en-IN" sz="1200" dirty="0" err="1"/>
              <a:t>couvec.get_feature_names</a:t>
            </a:r>
            <a:r>
              <a:rPr lang="en-IN" sz="1200" dirty="0"/>
              <a:t>()</a:t>
            </a:r>
            <a:br>
              <a:rPr lang="en-IN" sz="1200" dirty="0"/>
            </a:br>
            <a:r>
              <a:rPr lang="en-IN" sz="1200" dirty="0"/>
              <a:t>print("</a:t>
            </a:r>
            <a:r>
              <a:rPr lang="en-IN" sz="1200" dirty="0" err="1"/>
              <a:t>Número</a:t>
            </a:r>
            <a:r>
              <a:rPr lang="en-IN" sz="1200" dirty="0"/>
              <a:t> de </a:t>
            </a:r>
            <a:r>
              <a:rPr lang="en-IN" sz="1200" dirty="0" err="1"/>
              <a:t>características</a:t>
            </a:r>
            <a:r>
              <a:rPr lang="en-IN" sz="1200" dirty="0"/>
              <a:t> </a:t>
            </a:r>
            <a:r>
              <a:rPr lang="en-IN" sz="1200" dirty="0" err="1"/>
              <a:t>vetorizadas</a:t>
            </a:r>
            <a:r>
              <a:rPr lang="en-IN" sz="1200" dirty="0"/>
              <a:t>:", </a:t>
            </a:r>
            <a:r>
              <a:rPr lang="en-IN" sz="1200" dirty="0" err="1"/>
              <a:t>len</a:t>
            </a:r>
            <a:r>
              <a:rPr lang="en-IN" sz="1200" dirty="0"/>
              <a:t>(</a:t>
            </a:r>
            <a:r>
              <a:rPr lang="en-IN" sz="1200" dirty="0" err="1"/>
              <a:t>trained_features</a:t>
            </a:r>
            <a:r>
              <a:rPr lang="en-IN" sz="1200" dirty="0"/>
              <a:t>))</a:t>
            </a:r>
            <a:br>
              <a:rPr lang="en-IN" sz="1200" dirty="0"/>
            </a:br>
            <a:r>
              <a:rPr lang="en-IN" sz="1200" dirty="0"/>
              <a:t>print("</a:t>
            </a:r>
            <a:r>
              <a:rPr lang="en-IN" sz="1200" dirty="0" err="1"/>
              <a:t>Exemplos</a:t>
            </a:r>
            <a:r>
              <a:rPr lang="en-IN" sz="1200" dirty="0"/>
              <a:t> de </a:t>
            </a:r>
            <a:r>
              <a:rPr lang="en-IN" sz="1200" dirty="0" err="1"/>
              <a:t>características</a:t>
            </a:r>
            <a:r>
              <a:rPr lang="en-IN" sz="1200" dirty="0"/>
              <a:t> </a:t>
            </a:r>
            <a:r>
              <a:rPr lang="en-IN" sz="1200" dirty="0" err="1"/>
              <a:t>treinadas</a:t>
            </a:r>
            <a:r>
              <a:rPr lang="en-IN" sz="1200" dirty="0" smtClean="0"/>
              <a:t>:",</a:t>
            </a:r>
            <a:r>
              <a:rPr lang="en-IN" sz="1200" dirty="0" err="1" smtClean="0"/>
              <a:t>trained_features</a:t>
            </a:r>
            <a:r>
              <a:rPr lang="en-IN" sz="1200" dirty="0" smtClean="0"/>
              <a:t>[1:10</a:t>
            </a:r>
            <a:r>
              <a:rPr lang="en-IN" sz="1200" dirty="0"/>
              <a:t>])</a:t>
            </a:r>
            <a:br>
              <a:rPr lang="en-IN" sz="1200" dirty="0"/>
            </a:br>
            <a:r>
              <a:rPr lang="en-IN" sz="1200" dirty="0" err="1"/>
              <a:t>dtm_train</a:t>
            </a:r>
            <a:r>
              <a:rPr lang="en-IN" sz="1200" dirty="0"/>
              <a:t> = </a:t>
            </a:r>
            <a:r>
              <a:rPr lang="en-IN" sz="1200" dirty="0" err="1"/>
              <a:t>couvec.fit_transform</a:t>
            </a:r>
            <a:r>
              <a:rPr lang="en-IN" sz="1200" dirty="0"/>
              <a:t>(</a:t>
            </a:r>
            <a:r>
              <a:rPr lang="en-IN" sz="1200" dirty="0" err="1"/>
              <a:t>features_train</a:t>
            </a:r>
            <a:r>
              <a:rPr lang="en-IN" sz="1200" dirty="0"/>
              <a:t>)</a:t>
            </a:r>
            <a:br>
              <a:rPr lang="en-IN" sz="1200" dirty="0"/>
            </a:br>
            <a:r>
              <a:rPr lang="en-IN" sz="1200" dirty="0"/>
              <a:t>print("Shape of </a:t>
            </a:r>
            <a:r>
              <a:rPr lang="en-IN" sz="1200" dirty="0" err="1"/>
              <a:t>dtm_train</a:t>
            </a:r>
            <a:r>
              <a:rPr lang="en-IN" sz="1200" dirty="0"/>
              <a:t>:", </a:t>
            </a:r>
            <a:r>
              <a:rPr lang="en-IN" sz="1200" dirty="0" err="1"/>
              <a:t>dtm_train.shape</a:t>
            </a:r>
            <a:r>
              <a:rPr lang="en-IN" sz="1200" dirty="0"/>
              <a:t>)</a:t>
            </a:r>
            <a:br>
              <a:rPr lang="en-IN" sz="1200" dirty="0"/>
            </a:br>
            <a:r>
              <a:rPr lang="en-IN" sz="1200" dirty="0"/>
              <a:t>print(</a:t>
            </a:r>
            <a:r>
              <a:rPr lang="en-IN" sz="1200" dirty="0" err="1"/>
              <a:t>dtm_train</a:t>
            </a:r>
            <a:r>
              <a:rPr lang="en-IN" sz="1200" dirty="0"/>
              <a:t>[0:2])</a:t>
            </a:r>
            <a:br>
              <a:rPr lang="en-IN" sz="1200" dirty="0"/>
            </a:br>
            <a:r>
              <a:rPr lang="en-IN" sz="1200" dirty="0" err="1"/>
              <a:t>dtm_test</a:t>
            </a:r>
            <a:r>
              <a:rPr lang="en-IN" sz="1200" dirty="0"/>
              <a:t> = </a:t>
            </a:r>
            <a:r>
              <a:rPr lang="en-IN" sz="1200" dirty="0" err="1"/>
              <a:t>couvec.transform</a:t>
            </a:r>
            <a:r>
              <a:rPr lang="en-IN" sz="1200" dirty="0"/>
              <a:t>(</a:t>
            </a:r>
            <a:r>
              <a:rPr lang="en-IN" sz="1200" dirty="0" err="1"/>
              <a:t>features_test</a:t>
            </a:r>
            <a:r>
              <a:rPr lang="en-IN" sz="1200" dirty="0"/>
              <a:t>)</a:t>
            </a:r>
            <a:br>
              <a:rPr lang="en-IN" sz="1200" dirty="0"/>
            </a:br>
            <a:r>
              <a:rPr lang="en-IN" sz="1200" dirty="0"/>
              <a:t>print("Shape of </a:t>
            </a:r>
            <a:r>
              <a:rPr lang="en-IN" sz="1200" dirty="0" err="1"/>
              <a:t>dtm_test</a:t>
            </a:r>
            <a:r>
              <a:rPr lang="en-IN" sz="1200" dirty="0"/>
              <a:t>:", </a:t>
            </a:r>
            <a:r>
              <a:rPr lang="en-IN" sz="1200" dirty="0" err="1"/>
              <a:t>dtm_test.shape</a:t>
            </a:r>
            <a:r>
              <a:rPr lang="en-IN" sz="1200" dirty="0"/>
              <a:t>)</a:t>
            </a:r>
            <a:br>
              <a:rPr lang="en-IN" sz="1200" dirty="0"/>
            </a:br>
            <a:r>
              <a:rPr lang="en-IN" sz="1200" dirty="0"/>
              <a:t>from </a:t>
            </a:r>
            <a:r>
              <a:rPr lang="en-IN" sz="1200" dirty="0" err="1"/>
              <a:t>sklearn.naive_bayes</a:t>
            </a:r>
            <a:r>
              <a:rPr lang="en-IN" sz="1200" dirty="0"/>
              <a:t> import </a:t>
            </a:r>
            <a:r>
              <a:rPr lang="en-IN" sz="1200" dirty="0" err="1"/>
              <a:t>MultinomialNB</a:t>
            </a:r>
            <a:r>
              <a:rPr lang="en-IN" sz="1200" dirty="0"/>
              <a:t/>
            </a:r>
            <a:br>
              <a:rPr lang="en-IN" sz="1200" dirty="0"/>
            </a:br>
            <a:r>
              <a:rPr lang="en-IN" sz="1200" dirty="0" err="1"/>
              <a:t>nb</a:t>
            </a:r>
            <a:r>
              <a:rPr lang="en-IN" sz="1200" dirty="0"/>
              <a:t> = </a:t>
            </a:r>
            <a:r>
              <a:rPr lang="en-IN" sz="1200" dirty="0" err="1"/>
              <a:t>MultinomialNB</a:t>
            </a:r>
            <a:r>
              <a:rPr lang="en-IN" sz="1200" dirty="0"/>
              <a:t>()</a:t>
            </a:r>
            <a:br>
              <a:rPr lang="en-IN" sz="1200" dirty="0"/>
            </a:br>
            <a:r>
              <a:rPr lang="en-IN" sz="1200" dirty="0" err="1"/>
              <a:t>nb.fit</a:t>
            </a:r>
            <a:r>
              <a:rPr lang="en-IN" sz="1200" dirty="0"/>
              <a:t>(</a:t>
            </a:r>
            <a:r>
              <a:rPr lang="en-IN" sz="1200" dirty="0" err="1"/>
              <a:t>dtm_train</a:t>
            </a:r>
            <a:r>
              <a:rPr lang="en-IN" sz="1200" dirty="0"/>
              <a:t>, </a:t>
            </a:r>
            <a:r>
              <a:rPr lang="en-IN" sz="1200" dirty="0" err="1"/>
              <a:t>labels_train</a:t>
            </a:r>
            <a:r>
              <a:rPr lang="en-IN" sz="1200" dirty="0"/>
              <a:t>)</a:t>
            </a:r>
            <a:br>
              <a:rPr lang="en-IN" sz="1200" dirty="0"/>
            </a:br>
            <a:r>
              <a:rPr lang="en-IN" sz="1200" dirty="0" err="1"/>
              <a:t>labels_pred</a:t>
            </a:r>
            <a:r>
              <a:rPr lang="en-IN" sz="1200" dirty="0"/>
              <a:t> = </a:t>
            </a:r>
            <a:r>
              <a:rPr lang="en-IN" sz="1200" dirty="0" err="1"/>
              <a:t>nb.predict</a:t>
            </a:r>
            <a:r>
              <a:rPr lang="en-IN" sz="1200" dirty="0"/>
              <a:t>(</a:t>
            </a:r>
            <a:r>
              <a:rPr lang="en-IN" sz="1200" dirty="0" err="1"/>
              <a:t>dtm_test</a:t>
            </a:r>
            <a:r>
              <a:rPr lang="en-IN" sz="1200" dirty="0"/>
              <a:t>)</a:t>
            </a:r>
            <a:br>
              <a:rPr lang="en-IN" sz="1200" dirty="0"/>
            </a:br>
            <a:r>
              <a:rPr lang="en-IN" sz="1200" dirty="0"/>
              <a:t>from </a:t>
            </a:r>
            <a:r>
              <a:rPr lang="en-IN" sz="1200" dirty="0" err="1"/>
              <a:t>sklearn</a:t>
            </a:r>
            <a:r>
              <a:rPr lang="en-IN" sz="1200" dirty="0"/>
              <a:t> import metrics</a:t>
            </a:r>
            <a:br>
              <a:rPr lang="en-IN" sz="1200" dirty="0"/>
            </a:br>
            <a:r>
              <a:rPr lang="en-IN" sz="1200" dirty="0" err="1"/>
              <a:t>metrics.accuracy_score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err="1"/>
              <a:t>metrics.confusion_matrix</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print("Recall:", </a:t>
            </a:r>
            <a:r>
              <a:rPr lang="en-IN" sz="1200" dirty="0" err="1"/>
              <a:t>metrics.recall_score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a:t>
            </a:r>
            <a:r>
              <a:rPr lang="en-IN" sz="1200" dirty="0" err="1"/>
              <a:t>Precisão</a:t>
            </a:r>
            <a:r>
              <a:rPr lang="en-IN" sz="1200" dirty="0"/>
              <a:t>:", </a:t>
            </a:r>
            <a:r>
              <a:rPr lang="en-IN" sz="1200" dirty="0" err="1"/>
              <a:t>metrics.precision_score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a:t>
            </a:r>
            <a:r>
              <a:rPr lang="en-IN" sz="1200" dirty="0" err="1"/>
              <a:t>Ordem</a:t>
            </a:r>
            <a:r>
              <a:rPr lang="en-IN" sz="1200" dirty="0"/>
              <a:t> das classes no </a:t>
            </a:r>
            <a:r>
              <a:rPr lang="en-IN" sz="1200" dirty="0" err="1"/>
              <a:t>predict_proba</a:t>
            </a:r>
            <a:r>
              <a:rPr lang="en-IN" sz="1200" dirty="0"/>
              <a:t>:", </a:t>
            </a:r>
            <a:r>
              <a:rPr lang="en-IN" sz="1200" dirty="0" err="1"/>
              <a:t>nb.classes</a:t>
            </a:r>
            <a:r>
              <a:rPr lang="en-IN" sz="1200" dirty="0"/>
              <a:t>_)</a:t>
            </a:r>
            <a:br>
              <a:rPr lang="en-IN" sz="1200" dirty="0"/>
            </a:br>
            <a:r>
              <a:rPr lang="en-IN" sz="1200" dirty="0"/>
              <a:t>print("</a:t>
            </a:r>
            <a:r>
              <a:rPr lang="en-IN" sz="1200" dirty="0" err="1"/>
              <a:t>Exemplos</a:t>
            </a:r>
            <a:r>
              <a:rPr lang="en-IN" sz="1200" dirty="0"/>
              <a:t> de </a:t>
            </a:r>
            <a:r>
              <a:rPr lang="en-IN" sz="1200" dirty="0" err="1"/>
              <a:t>probabilidades</a:t>
            </a:r>
            <a:r>
              <a:rPr lang="en-IN" sz="1200" dirty="0"/>
              <a:t> de classes:", </a:t>
            </a:r>
            <a:r>
              <a:rPr lang="en-IN" sz="1200" dirty="0" err="1"/>
              <a:t>nb.predict_proba</a:t>
            </a:r>
            <a:r>
              <a:rPr lang="en-IN" sz="1200" dirty="0"/>
              <a:t>(</a:t>
            </a:r>
            <a:r>
              <a:rPr lang="en-IN" sz="1200" dirty="0" err="1"/>
              <a:t>dtm_test</a:t>
            </a:r>
            <a:r>
              <a:rPr lang="en-IN" sz="1200" dirty="0"/>
              <a:t>)[0])</a:t>
            </a:r>
            <a:br>
              <a:rPr lang="en-IN" sz="1200" dirty="0"/>
            </a:br>
            <a:r>
              <a:rPr lang="en-IN" sz="1200" dirty="0" err="1"/>
              <a:t>labels_prob</a:t>
            </a:r>
            <a:r>
              <a:rPr lang="en-IN" sz="1200" dirty="0"/>
              <a:t> = </a:t>
            </a:r>
            <a:r>
              <a:rPr lang="en-IN" sz="1200" dirty="0" err="1"/>
              <a:t>nb.predict_proba</a:t>
            </a:r>
            <a:r>
              <a:rPr lang="en-IN" sz="1200" dirty="0"/>
              <a:t>(</a:t>
            </a:r>
            <a:r>
              <a:rPr lang="en-IN" sz="1200" dirty="0" err="1"/>
              <a:t>dtm_test</a:t>
            </a:r>
            <a:r>
              <a:rPr lang="en-IN" sz="1200" dirty="0"/>
              <a:t>)[:, 1]</a:t>
            </a:r>
            <a:br>
              <a:rPr lang="en-IN" sz="1200" dirty="0"/>
            </a:br>
            <a:r>
              <a:rPr lang="en-IN" sz="1200" dirty="0"/>
              <a:t>precisions, recalls, thresholds = </a:t>
            </a:r>
            <a:r>
              <a:rPr lang="en-IN" sz="1200" dirty="0" err="1"/>
              <a:t>metrics.precision_recall_curve</a:t>
            </a:r>
            <a:r>
              <a:rPr lang="en-IN" sz="1200" dirty="0"/>
              <a:t>(</a:t>
            </a:r>
            <a:r>
              <a:rPr lang="en-IN" sz="1200" dirty="0" err="1"/>
              <a:t>labels_test</a:t>
            </a:r>
            <a:r>
              <a:rPr lang="en-IN" sz="1200" dirty="0"/>
              <a:t>, </a:t>
            </a:r>
            <a:r>
              <a:rPr lang="en-IN" sz="1200" dirty="0" err="1"/>
              <a:t>labels_prob</a:t>
            </a:r>
            <a:r>
              <a:rPr lang="en-IN" sz="1200" dirty="0"/>
              <a:t>)</a:t>
            </a:r>
            <a:r>
              <a:rPr lang="en-IN" sz="1200" dirty="0" smtClean="0"/>
              <a:t/>
            </a:r>
            <a:br>
              <a:rPr lang="en-IN" sz="1200" dirty="0" smtClean="0"/>
            </a:br>
            <a:endParaRPr lang="en-IN" sz="1200" dirty="0"/>
          </a:p>
        </p:txBody>
      </p:sp>
    </p:spTree>
    <p:extLst>
      <p:ext uri="{BB962C8B-B14F-4D97-AF65-F5344CB8AC3E}">
        <p14:creationId xmlns:p14="http://schemas.microsoft.com/office/powerpoint/2010/main" val="33432838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33680"/>
            <a:ext cx="7886700" cy="4663440"/>
          </a:xfrm>
        </p:spPr>
        <p:txBody>
          <a:bodyPr anchor="t">
            <a:noAutofit/>
          </a:bodyPr>
          <a:lstStyle/>
          <a:p>
            <a:pPr algn="l"/>
            <a:r>
              <a:rPr lang="en-IN" sz="1600" dirty="0"/>
              <a:t>from </a:t>
            </a:r>
            <a:r>
              <a:rPr lang="en-IN" sz="1600" dirty="0" err="1"/>
              <a:t>sklearn</a:t>
            </a:r>
            <a:r>
              <a:rPr lang="en-IN" sz="1600" dirty="0"/>
              <a:t> import metrics</a:t>
            </a:r>
            <a:br>
              <a:rPr lang="en-IN" sz="1600" dirty="0"/>
            </a:br>
            <a:r>
              <a:rPr lang="en-IN" sz="1600" dirty="0" err="1"/>
              <a:t>metrics.accuracy_score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err="1"/>
              <a:t>metrics.confusion_matrix</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print("Recall:", </a:t>
            </a:r>
            <a:r>
              <a:rPr lang="en-IN" sz="1600" dirty="0" err="1"/>
              <a:t>metrics.recall_score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a:t>
            </a:r>
            <a:r>
              <a:rPr lang="en-IN" sz="1600" dirty="0" err="1"/>
              <a:t>Precisão</a:t>
            </a:r>
            <a:r>
              <a:rPr lang="en-IN" sz="1600" dirty="0"/>
              <a:t>:", </a:t>
            </a:r>
            <a:r>
              <a:rPr lang="en-IN" sz="1600" dirty="0" err="1"/>
              <a:t>metrics.precision_score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a:t>
            </a:r>
            <a:r>
              <a:rPr lang="en-IN" sz="1600" dirty="0" err="1"/>
              <a:t>Ordem</a:t>
            </a:r>
            <a:r>
              <a:rPr lang="en-IN" sz="1600" dirty="0"/>
              <a:t> das classes no </a:t>
            </a:r>
            <a:r>
              <a:rPr lang="en-IN" sz="1600" dirty="0" err="1"/>
              <a:t>predict_proba</a:t>
            </a:r>
            <a:r>
              <a:rPr lang="en-IN" sz="1600" dirty="0"/>
              <a:t>:", </a:t>
            </a:r>
            <a:r>
              <a:rPr lang="en-IN" sz="1600" dirty="0" err="1"/>
              <a:t>rf.classes</a:t>
            </a:r>
            <a:r>
              <a:rPr lang="en-IN" sz="1600" dirty="0"/>
              <a:t>_)</a:t>
            </a:r>
            <a:br>
              <a:rPr lang="en-IN" sz="1600" dirty="0"/>
            </a:br>
            <a:r>
              <a:rPr lang="en-IN" sz="1600" dirty="0"/>
              <a:t>print("</a:t>
            </a:r>
            <a:r>
              <a:rPr lang="en-IN" sz="1600" dirty="0" err="1"/>
              <a:t>Exemplos</a:t>
            </a:r>
            <a:r>
              <a:rPr lang="en-IN" sz="1600" dirty="0"/>
              <a:t> de </a:t>
            </a:r>
            <a:r>
              <a:rPr lang="en-IN" sz="1600" dirty="0" err="1"/>
              <a:t>probabilidades</a:t>
            </a:r>
            <a:r>
              <a:rPr lang="en-IN" sz="1600" dirty="0"/>
              <a:t> de classes:", </a:t>
            </a:r>
            <a:r>
              <a:rPr lang="en-IN" sz="1600" dirty="0" err="1"/>
              <a:t>rf.predict_proba</a:t>
            </a:r>
            <a:r>
              <a:rPr lang="en-IN" sz="1600" dirty="0"/>
              <a:t>(</a:t>
            </a:r>
            <a:r>
              <a:rPr lang="en-IN" sz="1600" dirty="0" err="1"/>
              <a:t>dtm_test</a:t>
            </a:r>
            <a:r>
              <a:rPr lang="en-IN" sz="1600" dirty="0"/>
              <a:t>)[0])</a:t>
            </a:r>
            <a:br>
              <a:rPr lang="en-IN" sz="1600" dirty="0"/>
            </a:br>
            <a:r>
              <a:rPr lang="en-IN" sz="1600" dirty="0" err="1"/>
              <a:t>labels_prob</a:t>
            </a:r>
            <a:r>
              <a:rPr lang="en-IN" sz="1600" dirty="0"/>
              <a:t> = </a:t>
            </a:r>
            <a:r>
              <a:rPr lang="en-IN" sz="1600" dirty="0" err="1"/>
              <a:t>rf.predict_proba</a:t>
            </a:r>
            <a:r>
              <a:rPr lang="en-IN" sz="1600" dirty="0"/>
              <a:t>(</a:t>
            </a:r>
            <a:r>
              <a:rPr lang="en-IN" sz="1600" dirty="0" err="1"/>
              <a:t>dtm_test</a:t>
            </a:r>
            <a:r>
              <a:rPr lang="en-IN" sz="1600" dirty="0"/>
              <a:t>)[:, 1]</a:t>
            </a:r>
            <a:br>
              <a:rPr lang="en-IN" sz="1600" dirty="0"/>
            </a:br>
            <a:r>
              <a:rPr lang="en-IN" sz="1600" dirty="0"/>
              <a:t>precisions, recalls, thresholds = </a:t>
            </a:r>
            <a:r>
              <a:rPr lang="en-IN" sz="1600" dirty="0" err="1"/>
              <a:t>metrics.precision_recall_curve</a:t>
            </a:r>
            <a:r>
              <a:rPr lang="en-IN" sz="1600" dirty="0"/>
              <a:t>(</a:t>
            </a:r>
            <a:r>
              <a:rPr lang="en-IN" sz="1600" dirty="0" err="1"/>
              <a:t>labels_test</a:t>
            </a:r>
            <a:r>
              <a:rPr lang="en-IN" sz="1600" dirty="0"/>
              <a:t>, </a:t>
            </a:r>
            <a:r>
              <a:rPr lang="en-IN" sz="1600" dirty="0" err="1"/>
              <a:t>labels_prob</a:t>
            </a:r>
            <a:r>
              <a:rPr lang="en-IN" sz="1600" dirty="0"/>
              <a:t>)</a:t>
            </a:r>
            <a:br>
              <a:rPr lang="en-IN" sz="1600" dirty="0"/>
            </a:br>
            <a:r>
              <a:rPr lang="en-IN" sz="1600" dirty="0"/>
              <a:t>import </a:t>
            </a:r>
            <a:r>
              <a:rPr lang="en-IN" sz="1600" dirty="0" err="1"/>
              <a:t>matplotlib.pyplot</a:t>
            </a:r>
            <a:r>
              <a:rPr lang="en-IN" sz="1600" dirty="0"/>
              <a:t> as </a:t>
            </a:r>
            <a:r>
              <a:rPr lang="en-IN" sz="1600" dirty="0" err="1"/>
              <a:t>plt</a:t>
            </a:r>
            <a:r>
              <a:rPr lang="en-IN" sz="1600" dirty="0"/>
              <a:t/>
            </a:r>
            <a:br>
              <a:rPr lang="en-IN" sz="1600" dirty="0"/>
            </a:br>
            <a:r>
              <a:rPr lang="en-IN" sz="1600" dirty="0" err="1"/>
              <a:t>plt.figure</a:t>
            </a:r>
            <a:r>
              <a:rPr lang="en-IN" sz="1600" dirty="0"/>
              <a:t>(</a:t>
            </a:r>
            <a:r>
              <a:rPr lang="en-IN" sz="1600" dirty="0" err="1"/>
              <a:t>figsize</a:t>
            </a:r>
            <a:r>
              <a:rPr lang="en-IN" sz="1600" dirty="0"/>
              <a:t>=(10, 7))</a:t>
            </a:r>
            <a:br>
              <a:rPr lang="en-IN" sz="1600" dirty="0"/>
            </a:br>
            <a:r>
              <a:rPr lang="en-IN" sz="1600" dirty="0" err="1"/>
              <a:t>plt.plot</a:t>
            </a:r>
            <a:r>
              <a:rPr lang="en-IN" sz="1600" dirty="0"/>
              <a:t>(precisions[:-1], recalls[:-1])</a:t>
            </a:r>
            <a:br>
              <a:rPr lang="en-IN" sz="1600" dirty="0"/>
            </a:br>
            <a:r>
              <a:rPr lang="en-IN" sz="1600" dirty="0" err="1"/>
              <a:t>plt.xlabel</a:t>
            </a:r>
            <a:r>
              <a:rPr lang="en-IN" sz="1600" dirty="0"/>
              <a:t>("Recalls")</a:t>
            </a:r>
            <a:br>
              <a:rPr lang="en-IN" sz="1600" dirty="0"/>
            </a:br>
            <a:r>
              <a:rPr lang="en-IN" sz="1600" dirty="0" err="1"/>
              <a:t>plt.ylabel</a:t>
            </a:r>
            <a:r>
              <a:rPr lang="en-IN" sz="1600" dirty="0"/>
              <a:t>("</a:t>
            </a:r>
            <a:r>
              <a:rPr lang="en-IN" sz="1600" dirty="0" err="1"/>
              <a:t>Precisão</a:t>
            </a:r>
            <a:r>
              <a:rPr lang="en-IN" sz="1600" dirty="0"/>
              <a:t>")</a:t>
            </a:r>
            <a:br>
              <a:rPr lang="en-IN" sz="1600" dirty="0"/>
            </a:br>
            <a:r>
              <a:rPr lang="en-IN" sz="1600" dirty="0" err="1"/>
              <a:t>plt.title</a:t>
            </a:r>
            <a:r>
              <a:rPr lang="en-IN" sz="1600" dirty="0"/>
              <a:t>("</a:t>
            </a:r>
            <a:r>
              <a:rPr lang="en-IN" sz="1600" dirty="0" err="1"/>
              <a:t>Curva</a:t>
            </a:r>
            <a:r>
              <a:rPr lang="en-IN" sz="1600" dirty="0"/>
              <a:t> </a:t>
            </a:r>
            <a:r>
              <a:rPr lang="en-IN" sz="1600" dirty="0" err="1"/>
              <a:t>Precisão</a:t>
            </a:r>
            <a:r>
              <a:rPr lang="en-IN" sz="1600" dirty="0"/>
              <a:t>-Recall")</a:t>
            </a:r>
            <a:br>
              <a:rPr lang="en-IN" sz="1600" dirty="0"/>
            </a:br>
            <a:r>
              <a:rPr lang="en-IN" sz="1600" dirty="0" err="1"/>
              <a:t>plt.show</a:t>
            </a:r>
            <a:r>
              <a:rPr lang="en-IN" sz="1600" dirty="0" smtClean="0"/>
              <a:t>()</a:t>
            </a:r>
            <a:br>
              <a:rPr lang="en-IN" sz="1600" dirty="0" smtClean="0"/>
            </a:br>
            <a:r>
              <a:rPr lang="en-IN" sz="1600" dirty="0"/>
              <a:t/>
            </a:r>
            <a:br>
              <a:rPr lang="en-IN" sz="1600" dirty="0"/>
            </a:br>
            <a:endParaRPr lang="en-IN" sz="1600" dirty="0"/>
          </a:p>
        </p:txBody>
      </p:sp>
    </p:spTree>
    <p:extLst>
      <p:ext uri="{BB962C8B-B14F-4D97-AF65-F5344CB8AC3E}">
        <p14:creationId xmlns:p14="http://schemas.microsoft.com/office/powerpoint/2010/main" val="3491944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416561"/>
            <a:ext cx="6858000" cy="701040"/>
          </a:xfrm>
        </p:spPr>
        <p:txBody>
          <a:bodyPr/>
          <a:lstStyle/>
          <a:p>
            <a:pPr algn="l"/>
            <a:r>
              <a:rPr lang="en-IN" sz="4000" dirty="0" smtClean="0">
                <a:solidFill>
                  <a:schemeClr val="tx2">
                    <a:lumMod val="75000"/>
                  </a:schemeClr>
                </a:solidFill>
              </a:rPr>
              <a:t>OUTPUT</a:t>
            </a:r>
            <a:endParaRPr lang="en-IN" sz="4000" dirty="0">
              <a:solidFill>
                <a:schemeClr val="tx2">
                  <a:lumMod val="75000"/>
                </a:schemeClr>
              </a:solidFill>
            </a:endParaRPr>
          </a:p>
        </p:txBody>
      </p:sp>
      <p:sp>
        <p:nvSpPr>
          <p:cNvPr id="4" name="Rectangle 1"/>
          <p:cNvSpPr>
            <a:spLocks noGrp="1" noChangeArrowheads="1"/>
          </p:cNvSpPr>
          <p:nvPr>
            <p:ph type="subTitle" idx="1"/>
          </p:nvPr>
        </p:nvSpPr>
        <p:spPr bwMode="auto">
          <a:xfrm>
            <a:off x="3784600" y="579358"/>
            <a:ext cx="2955937"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Shape of </a:t>
            </a:r>
            <a:r>
              <a:rPr lang="en-IN" altLang="en-US" dirty="0" err="1">
                <a:latin typeface="Arial" panose="020B0604020202020204" pitchFamily="34" charset="0"/>
              </a:rPr>
              <a:t>dtm_train</a:t>
            </a:r>
            <a:r>
              <a:rPr lang="en-IN" altLang="en-US" dirty="0">
                <a:latin typeface="Arial" panose="020B0604020202020204" pitchFamily="34" charset="0"/>
              </a:rPr>
              <a:t>:(4457, 7742)</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3537)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6785)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5169)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6480)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1, 1440)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4940)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4675) 2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7385)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6908)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4581)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6044)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4337)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6959)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6315)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7702) 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18376974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223520"/>
            <a:ext cx="7696200" cy="1513840"/>
          </a:xfrm>
        </p:spPr>
        <p:txBody>
          <a:bodyPr anchor="t">
            <a:normAutofit/>
          </a:bodyPr>
          <a:lstStyle/>
          <a:p>
            <a:r>
              <a:rPr lang="en-IN" sz="5400" dirty="0" smtClean="0">
                <a:solidFill>
                  <a:schemeClr val="tx2">
                    <a:lumMod val="75000"/>
                  </a:schemeClr>
                </a:solidFill>
              </a:rPr>
              <a:t>CHART</a:t>
            </a:r>
            <a:r>
              <a:rPr lang="en-IN" sz="4000" dirty="0" smtClean="0">
                <a:solidFill>
                  <a:schemeClr val="tx2">
                    <a:lumMod val="75000"/>
                  </a:schemeClr>
                </a:solidFill>
              </a:rPr>
              <a:t/>
            </a:r>
            <a:br>
              <a:rPr lang="en-IN" sz="4000" dirty="0" smtClean="0">
                <a:solidFill>
                  <a:schemeClr val="tx2">
                    <a:lumMod val="75000"/>
                  </a:schemeClr>
                </a:solidFill>
              </a:rPr>
            </a:br>
            <a:r>
              <a:rPr lang="en-IN" sz="4000" dirty="0">
                <a:solidFill>
                  <a:schemeClr val="tx2">
                    <a:lumMod val="75000"/>
                  </a:schemeClr>
                </a:solidFill>
              </a:rPr>
              <a:t>OUTPUT </a:t>
            </a:r>
            <a:r>
              <a:rPr lang="en-IN" sz="4000" dirty="0" smtClean="0">
                <a:solidFill>
                  <a:schemeClr val="tx2">
                    <a:lumMod val="75000"/>
                  </a:schemeClr>
                </a:solidFill>
              </a:rPr>
              <a:t>1      OUTPUT </a:t>
            </a:r>
            <a:r>
              <a:rPr lang="en-IN" sz="4000" dirty="0">
                <a:solidFill>
                  <a:schemeClr val="tx2">
                    <a:lumMod val="75000"/>
                  </a:schemeClr>
                </a:solidFill>
              </a:rPr>
              <a:t>2</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37360"/>
            <a:ext cx="4409440" cy="3027680"/>
          </a:xfr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1040" y="1595120"/>
            <a:ext cx="4297680" cy="3169920"/>
          </a:xfrm>
          <a:prstGeom prst="rect">
            <a:avLst/>
          </a:prstGeom>
        </p:spPr>
      </p:pic>
    </p:spTree>
    <p:extLst>
      <p:ext uri="{BB962C8B-B14F-4D97-AF65-F5344CB8AC3E}">
        <p14:creationId xmlns:p14="http://schemas.microsoft.com/office/powerpoint/2010/main" val="1315359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193040"/>
            <a:ext cx="7696200" cy="802640"/>
          </a:xfrm>
        </p:spPr>
        <p:txBody>
          <a:bodyPr/>
          <a:lstStyle/>
          <a:p>
            <a:r>
              <a:rPr lang="en-IN" dirty="0" smtClean="0"/>
              <a:t>CONCLUSION</a:t>
            </a:r>
            <a:endParaRPr lang="en-IN" dirty="0"/>
          </a:p>
        </p:txBody>
      </p:sp>
      <p:sp>
        <p:nvSpPr>
          <p:cNvPr id="3" name="Content Placeholder 2"/>
          <p:cNvSpPr>
            <a:spLocks noGrp="1"/>
          </p:cNvSpPr>
          <p:nvPr>
            <p:ph idx="1"/>
          </p:nvPr>
        </p:nvSpPr>
        <p:spPr>
          <a:xfrm>
            <a:off x="723900" y="1107441"/>
            <a:ext cx="7696200" cy="3483610"/>
          </a:xfrm>
        </p:spPr>
        <p:txBody>
          <a:bodyPr/>
          <a:lstStyle/>
          <a:p>
            <a:r>
              <a:rPr lang="en-IN" sz="2000" b="1" dirty="0" smtClean="0"/>
              <a:t>Building A Smarter Ai-powered Spam Classifier Is A Multifaceted </a:t>
            </a:r>
            <a:r>
              <a:rPr lang="en-IN" sz="2000" b="1" dirty="0" err="1" smtClean="0"/>
              <a:t>Endeavor</a:t>
            </a:r>
            <a:r>
              <a:rPr lang="en-IN" sz="2000" b="1" dirty="0" smtClean="0"/>
              <a:t> That Requires A Combination Of Data, Feature Engineering, Machine Learning Techniques, And Vigilant Model Monitoring. As Technology Evolves And Spammers Adapt Their Tactics, It Is Imperative To Remain Agile And Responsive. By Doing So, We Can Create And Maintain Spam Classifiers That Not Only Protect Users From Unwanted And Potentially Harmful Content But Also Contribute To A Safer And More Productive Digital Environment. This Undertaking Remains A Continuous Effort, Where Advancements In AI And Machine Learning Will Play A Pivotal Role In Staying One Step Ahead Of Spam.</a:t>
            </a:r>
            <a:endParaRPr lang="en-IN" sz="2000" b="1" dirty="0"/>
          </a:p>
        </p:txBody>
      </p:sp>
    </p:spTree>
    <p:extLst>
      <p:ext uri="{BB962C8B-B14F-4D97-AF65-F5344CB8AC3E}">
        <p14:creationId xmlns:p14="http://schemas.microsoft.com/office/powerpoint/2010/main" val="23964823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52249"/>
            <a:ext cx="7696200" cy="914400"/>
          </a:xfrm>
        </p:spPr>
        <p:txBody>
          <a:bodyPr/>
          <a:lstStyle/>
          <a:p>
            <a:r>
              <a:rPr lang="en-US" dirty="0" smtClean="0"/>
              <a:t>INTRODUCTION</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1334814"/>
            <a:ext cx="7696200" cy="2516706"/>
          </a:xfrm>
        </p:spPr>
        <p:txBody>
          <a:bodyPr/>
          <a:lstStyle/>
          <a:p>
            <a:r>
              <a:rPr lang="en-US" sz="2200" dirty="0"/>
              <a:t>A spam classifier is a crucial tool designed to automatically discern legitimate messages from spam and, in doing so, enhance the efficiency and security of our digital communication</a:t>
            </a:r>
            <a:r>
              <a:rPr lang="en-US" sz="2200" dirty="0" smtClean="0"/>
              <a:t>.</a:t>
            </a:r>
            <a:r>
              <a:rPr lang="en-US" sz="2200" dirty="0"/>
              <a:t> This introduction to spam classification will delve into the underlying concepts, methodologies, and the significance of spam classifiers in the modern digital landscape</a:t>
            </a:r>
            <a:r>
              <a:rPr lang="en-US" sz="2200" dirty="0" smtClean="0"/>
              <a:t>.</a:t>
            </a:r>
            <a:r>
              <a:rPr lang="en-US" sz="2200" dirty="0"/>
              <a:t> Spam classification employs various techniques from the realm of artificial intelligence and machine learning, leveraging pattern recognition and data analysis to categorize incoming messages. </a:t>
            </a:r>
            <a:r>
              <a:rPr lang="en-US" sz="2200" dirty="0" smtClean="0"/>
              <a:t> </a:t>
            </a:r>
            <a:endParaRPr lang="en-US" sz="2200" dirty="0"/>
          </a:p>
        </p:txBody>
      </p:sp>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01598" y="956462"/>
            <a:ext cx="4058761" cy="1664818"/>
          </a:xfrm>
          <a:prstGeom prst="rect">
            <a:avLst/>
          </a:prstGeom>
        </p:spPr>
      </p:pic>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325821"/>
            <a:ext cx="6858000" cy="1198179"/>
          </a:xfrm>
        </p:spPr>
        <p:txBody>
          <a:bodyPr/>
          <a:lstStyle/>
          <a:p>
            <a:r>
              <a:rPr lang="en-IN" dirty="0" smtClean="0"/>
              <a:t>DEFINITON OF SPAM CLASSIFIER</a:t>
            </a:r>
            <a:endParaRPr lang="en-IN" dirty="0"/>
          </a:p>
        </p:txBody>
      </p:sp>
      <p:sp>
        <p:nvSpPr>
          <p:cNvPr id="3" name="Subtitle 2"/>
          <p:cNvSpPr>
            <a:spLocks noGrp="1"/>
          </p:cNvSpPr>
          <p:nvPr>
            <p:ph type="subTitle" idx="1"/>
          </p:nvPr>
        </p:nvSpPr>
        <p:spPr>
          <a:xfrm>
            <a:off x="1143000" y="1524000"/>
            <a:ext cx="6858000" cy="3321269"/>
          </a:xfrm>
        </p:spPr>
        <p:txBody>
          <a:bodyPr>
            <a:noAutofit/>
          </a:bodyPr>
          <a:lstStyle/>
          <a:p>
            <a:pPr marL="268288" defTabSz="179388">
              <a:buFont typeface="Wingdings" panose="05000000000000000000" pitchFamily="2" charset="2"/>
              <a:buChar char="v"/>
              <a:tabLst>
                <a:tab pos="0" algn="l"/>
              </a:tabLst>
            </a:pPr>
            <a:r>
              <a:rPr lang="en-US" sz="1800" dirty="0"/>
              <a:t>A spam classifier, also known as a spam filter, is a software or machine learning system designed to automatically categorize and separate incoming messages, such as emails, text messages, or comments, into two primary categories: "spam" and "non-spam" (often referred to as "ham</a:t>
            </a:r>
            <a:r>
              <a:rPr lang="en-US" sz="1800" dirty="0" smtClean="0"/>
              <a:t>")</a:t>
            </a:r>
          </a:p>
          <a:p>
            <a:pPr>
              <a:buFont typeface="Wingdings" panose="05000000000000000000" pitchFamily="2" charset="2"/>
              <a:buChar char="v"/>
            </a:pPr>
            <a:r>
              <a:rPr lang="en-US" sz="1800" dirty="0" smtClean="0"/>
              <a:t>The </a:t>
            </a:r>
            <a:r>
              <a:rPr lang="en-US" sz="1800" dirty="0"/>
              <a:t>main purpose of a spam classifier is to identify and filter out unsolicited and unwanted messages, often characterized by their potential to be </a:t>
            </a:r>
            <a:r>
              <a:rPr lang="en-US" sz="1800" dirty="0" err="1" smtClean="0"/>
              <a:t>deceptivee</a:t>
            </a:r>
            <a:r>
              <a:rPr lang="en-US" sz="1800" dirty="0"/>
              <a:t>, irrelevant, or harmful to the recipient</a:t>
            </a:r>
            <a:r>
              <a:rPr lang="en-US" sz="1800" dirty="0" smtClean="0"/>
              <a:t>.</a:t>
            </a:r>
          </a:p>
          <a:p>
            <a:pPr marL="342900" indent="-342900">
              <a:buFont typeface="Wingdings" panose="05000000000000000000" pitchFamily="2" charset="2"/>
              <a:buChar char="v"/>
            </a:pPr>
            <a:r>
              <a:rPr lang="en-US" sz="1800" dirty="0"/>
              <a:t>They are an essential component of email systems, messaging apps, and other digital communication platforms, helping users focus on legitimate and relevant messages while minimizing the disruption caused by spam.</a:t>
            </a:r>
            <a:endParaRPr lang="en-IN" sz="1800" dirty="0"/>
          </a:p>
        </p:txBody>
      </p:sp>
    </p:spTree>
    <p:extLst>
      <p:ext uri="{BB962C8B-B14F-4D97-AF65-F5344CB8AC3E}">
        <p14:creationId xmlns:p14="http://schemas.microsoft.com/office/powerpoint/2010/main" val="12124422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2140" y="247580"/>
            <a:ext cx="7696200" cy="4578420"/>
          </a:xfrm>
        </p:spPr>
        <p:txBody>
          <a:bodyPr anchor="t">
            <a:normAutofit fontScale="90000"/>
          </a:bodyPr>
          <a:lstStyle/>
          <a:p>
            <a:pPr algn="l"/>
            <a:r>
              <a:rPr lang="en-IN" sz="3200" dirty="0" smtClean="0"/>
              <a:t>         </a:t>
            </a:r>
            <a:r>
              <a:rPr lang="en-IN" sz="3200" dirty="0" smtClean="0">
                <a:solidFill>
                  <a:schemeClr val="tx2">
                    <a:lumMod val="50000"/>
                  </a:schemeClr>
                </a:solidFill>
              </a:rPr>
              <a:t>Data source</a:t>
            </a:r>
            <a:r>
              <a:rPr lang="en-IN" sz="6000" dirty="0" smtClean="0"/>
              <a:t/>
            </a:r>
            <a:br>
              <a:rPr lang="en-IN" sz="6000" dirty="0" smtClean="0"/>
            </a:br>
            <a:r>
              <a:rPr lang="en-IN" sz="2800" dirty="0" smtClean="0">
                <a:solidFill>
                  <a:schemeClr val="tx2">
                    <a:lumMod val="75000"/>
                  </a:schemeClr>
                </a:solidFill>
              </a:rPr>
              <a:t>DATA LINK :   </a:t>
            </a:r>
            <a:r>
              <a:rPr lang="en-IN" sz="1800" dirty="0">
                <a:hlinkClick r:id="rId2"/>
              </a:rPr>
              <a:t>https://</a:t>
            </a:r>
            <a:r>
              <a:rPr lang="en-IN" sz="1800" dirty="0" smtClean="0">
                <a:hlinkClick r:id="rId2"/>
              </a:rPr>
              <a:t>www.kaggle.com/datasets/uciml/sms-spam-collection-dataset</a:t>
            </a:r>
            <a:r>
              <a:rPr lang="en-IN" sz="1800" dirty="0"/>
              <a:t/>
            </a:r>
            <a:br>
              <a:rPr lang="en-IN" sz="1800" dirty="0"/>
            </a:br>
            <a:r>
              <a:rPr lang="en-IN" sz="1800" dirty="0" smtClean="0"/>
              <a:t/>
            </a:r>
            <a:br>
              <a:rPr lang="en-IN" sz="1800" dirty="0" smtClean="0"/>
            </a:br>
            <a:r>
              <a:rPr lang="en-IN" sz="2800" dirty="0">
                <a:solidFill>
                  <a:schemeClr val="tx2">
                    <a:lumMod val="75000"/>
                  </a:schemeClr>
                </a:solidFill>
              </a:rPr>
              <a:t>packages </a:t>
            </a:r>
            <a:r>
              <a:rPr lang="en-IN" sz="2800" dirty="0" smtClean="0">
                <a:solidFill>
                  <a:schemeClr val="tx2">
                    <a:lumMod val="75000"/>
                  </a:schemeClr>
                </a:solidFill>
              </a:rPr>
              <a:t>:</a:t>
            </a:r>
            <a:r>
              <a:rPr lang="en-IN" sz="2800" dirty="0">
                <a:solidFill>
                  <a:schemeClr val="tx2">
                    <a:lumMod val="75000"/>
                  </a:schemeClr>
                </a:solidFill>
              </a:rPr>
              <a:t> </a:t>
            </a:r>
            <a:r>
              <a:rPr lang="en-IN" sz="2800" dirty="0" smtClean="0">
                <a:solidFill>
                  <a:schemeClr val="tx2">
                    <a:lumMod val="75000"/>
                  </a:schemeClr>
                </a:solidFill>
              </a:rPr>
              <a:t/>
            </a:r>
            <a:br>
              <a:rPr lang="en-IN" sz="2800" dirty="0" smtClean="0">
                <a:solidFill>
                  <a:schemeClr val="tx2">
                    <a:lumMod val="75000"/>
                  </a:schemeClr>
                </a:solidFill>
              </a:rPr>
            </a:br>
            <a:r>
              <a:rPr lang="en-IN" sz="1800" dirty="0" smtClean="0"/>
              <a:t>Python</a:t>
            </a:r>
            <a:r>
              <a:rPr lang="en-IN" sz="1800" dirty="0"/>
              <a:t>.</a:t>
            </a:r>
            <a:br>
              <a:rPr lang="en-IN" sz="1800" dirty="0"/>
            </a:br>
            <a:r>
              <a:rPr lang="en-IN" sz="1800" dirty="0" err="1"/>
              <a:t>Scikit</a:t>
            </a:r>
            <a:r>
              <a:rPr lang="en-IN" sz="1800" dirty="0"/>
              <a:t>-Learn.</a:t>
            </a:r>
            <a:br>
              <a:rPr lang="en-IN" sz="1800" dirty="0"/>
            </a:br>
            <a:r>
              <a:rPr lang="en-IN" sz="1800" dirty="0"/>
              <a:t>Natural Language Toolkit (NLTK).</a:t>
            </a:r>
            <a:br>
              <a:rPr lang="en-IN" sz="1800" dirty="0"/>
            </a:br>
            <a:r>
              <a:rPr lang="en-IN" sz="1800" dirty="0"/>
              <a:t>pandas.</a:t>
            </a:r>
            <a:br>
              <a:rPr lang="en-IN" sz="1800" dirty="0"/>
            </a:br>
            <a:r>
              <a:rPr lang="en-IN" sz="1800" dirty="0" err="1"/>
              <a:t>NumPy</a:t>
            </a:r>
            <a:r>
              <a:rPr lang="en-IN" sz="1800" dirty="0"/>
              <a:t>.</a:t>
            </a:r>
            <a:br>
              <a:rPr lang="en-IN" sz="1800" dirty="0"/>
            </a:br>
            <a:r>
              <a:rPr lang="en-IN" sz="1800" dirty="0" err="1"/>
              <a:t>TensorFlow</a:t>
            </a:r>
            <a:r>
              <a:rPr lang="en-IN" sz="1800" dirty="0"/>
              <a:t> or </a:t>
            </a:r>
            <a:r>
              <a:rPr lang="en-IN" sz="1800" dirty="0" err="1"/>
              <a:t>PyTorch</a:t>
            </a:r>
            <a:r>
              <a:rPr lang="en-IN" sz="1800" dirty="0"/>
              <a:t>.</a:t>
            </a:r>
            <a:br>
              <a:rPr lang="en-IN" sz="1800" dirty="0"/>
            </a:br>
            <a:r>
              <a:rPr lang="en-IN" sz="1800" dirty="0" err="1"/>
              <a:t>XGBoost</a:t>
            </a:r>
            <a:r>
              <a:rPr lang="en-IN" sz="1800" dirty="0"/>
              <a:t>, </a:t>
            </a:r>
            <a:r>
              <a:rPr lang="en-IN" sz="1800" dirty="0" err="1"/>
              <a:t>LightGBM</a:t>
            </a:r>
            <a:r>
              <a:rPr lang="en-IN" sz="1800" dirty="0"/>
              <a:t>, or </a:t>
            </a:r>
            <a:r>
              <a:rPr lang="en-IN" sz="1800" dirty="0" err="1"/>
              <a:t>CatBoost</a:t>
            </a:r>
            <a:r>
              <a:rPr lang="en-IN" sz="1800" dirty="0"/>
              <a:t>.</a:t>
            </a:r>
            <a:br>
              <a:rPr lang="en-IN" sz="1800" dirty="0"/>
            </a:br>
            <a:r>
              <a:rPr lang="en-IN" sz="1800" dirty="0" err="1"/>
              <a:t>TextBlob</a:t>
            </a:r>
            <a:r>
              <a:rPr lang="en-IN" sz="1800" dirty="0"/>
              <a:t> or </a:t>
            </a:r>
            <a:r>
              <a:rPr lang="en-IN" sz="1800" dirty="0" err="1"/>
              <a:t>spaCy</a:t>
            </a:r>
            <a:r>
              <a:rPr lang="en-IN" sz="1800" dirty="0"/>
              <a:t>.</a:t>
            </a:r>
            <a:br>
              <a:rPr lang="en-IN" sz="1800" dirty="0"/>
            </a:br>
            <a:r>
              <a:rPr lang="en-IN" sz="1800" dirty="0" err="1"/>
              <a:t>Matplotlib</a:t>
            </a:r>
            <a:r>
              <a:rPr lang="en-IN" sz="1800" dirty="0"/>
              <a:t> and </a:t>
            </a:r>
            <a:r>
              <a:rPr lang="en-IN" sz="1800" dirty="0" err="1" smtClean="0"/>
              <a:t>Seaborn</a:t>
            </a:r>
            <a:r>
              <a:rPr lang="en-IN" sz="1800" dirty="0" smtClean="0"/>
              <a:t>.</a:t>
            </a:r>
            <a:r>
              <a:rPr lang="en-IN" sz="1800" dirty="0"/>
              <a:t/>
            </a:r>
            <a:br>
              <a:rPr lang="en-IN" sz="1800" dirty="0"/>
            </a:br>
            <a:r>
              <a:rPr lang="en-IN" sz="1800" dirty="0" err="1"/>
              <a:t>Jupyter</a:t>
            </a:r>
            <a:r>
              <a:rPr lang="en-IN" sz="1800" dirty="0"/>
              <a:t> </a:t>
            </a:r>
            <a:r>
              <a:rPr lang="en-IN" sz="1800" dirty="0" smtClean="0"/>
              <a:t>Notebooks.</a:t>
            </a:r>
            <a:r>
              <a:rPr lang="en-IN" sz="1800" dirty="0"/>
              <a:t/>
            </a:r>
            <a:br>
              <a:rPr lang="en-IN" sz="1800" dirty="0"/>
            </a:br>
            <a:r>
              <a:rPr lang="en-IN" sz="1800" dirty="0" err="1" smtClean="0"/>
              <a:t>Sklearn</a:t>
            </a:r>
            <a:r>
              <a:rPr lang="en-IN" sz="1800" dirty="0" smtClean="0"/>
              <a:t>-extensions.</a:t>
            </a:r>
            <a:r>
              <a:rPr lang="en-IN" sz="1800" dirty="0"/>
              <a:t/>
            </a:r>
            <a:br>
              <a:rPr lang="en-IN" sz="1800" dirty="0"/>
            </a:br>
            <a:r>
              <a:rPr lang="en-IN" sz="1800" dirty="0"/>
              <a:t>Flask or </a:t>
            </a:r>
            <a:r>
              <a:rPr lang="en-IN" sz="1800" dirty="0" smtClean="0"/>
              <a:t>Django.</a:t>
            </a: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3600" dirty="0"/>
              <a:t/>
            </a:r>
            <a:br>
              <a:rPr lang="en-IN" sz="3600" dirty="0"/>
            </a:br>
            <a:endParaRPr lang="en-IN" dirty="0"/>
          </a:p>
        </p:txBody>
      </p:sp>
    </p:spTree>
    <p:extLst>
      <p:ext uri="{BB962C8B-B14F-4D97-AF65-F5344CB8AC3E}">
        <p14:creationId xmlns:p14="http://schemas.microsoft.com/office/powerpoint/2010/main" val="18529002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385" y="142240"/>
            <a:ext cx="8564137" cy="4730842"/>
          </a:xfrm>
        </p:spPr>
        <p:txBody>
          <a:bodyPr>
            <a:normAutofit fontScale="90000"/>
          </a:bodyPr>
          <a:lstStyle/>
          <a:p>
            <a:pPr algn="l" defTabSz="674688"/>
            <a:r>
              <a:rPr lang="en-US" sz="2400" dirty="0" smtClean="0">
                <a:solidFill>
                  <a:schemeClr val="tx2">
                    <a:lumMod val="75000"/>
                  </a:schemeClr>
                </a:solidFill>
              </a:rPr>
              <a:t/>
            </a:r>
            <a:br>
              <a:rPr lang="en-US" sz="2400" dirty="0" smtClean="0">
                <a:solidFill>
                  <a:schemeClr val="tx2">
                    <a:lumMod val="75000"/>
                  </a:schemeClr>
                </a:solidFill>
              </a:rPr>
            </a:br>
            <a:r>
              <a:rPr lang="en-IN" sz="3100" dirty="0" smtClean="0">
                <a:solidFill>
                  <a:schemeClr val="tx2">
                    <a:lumMod val="60000"/>
                    <a:lumOff val="40000"/>
                  </a:schemeClr>
                </a:solidFill>
              </a:rPr>
              <a:t>INNOVATIVE TECHNIQUES AND APPROACHES :</a:t>
            </a:r>
            <a:r>
              <a:rPr lang="en-US" sz="2400" dirty="0">
                <a:solidFill>
                  <a:schemeClr val="tx2">
                    <a:lumMod val="75000"/>
                  </a:schemeClr>
                </a:solidFill>
              </a:rPr>
              <a:t/>
            </a:r>
            <a:br>
              <a:rPr lang="en-US" sz="2400" dirty="0">
                <a:solidFill>
                  <a:schemeClr val="tx2">
                    <a:lumMod val="75000"/>
                  </a:schemeClr>
                </a:solidFill>
              </a:rPr>
            </a:br>
            <a:r>
              <a:rPr lang="en-US" sz="2400" dirty="0" smtClean="0">
                <a:solidFill>
                  <a:schemeClr val="tx2">
                    <a:lumMod val="75000"/>
                  </a:schemeClr>
                </a:solidFill>
              </a:rPr>
              <a:t/>
            </a:r>
            <a:br>
              <a:rPr lang="en-US" sz="2400" dirty="0" smtClean="0">
                <a:solidFill>
                  <a:schemeClr val="tx2">
                    <a:lumMod val="75000"/>
                  </a:schemeClr>
                </a:solidFill>
              </a:rPr>
            </a:br>
            <a:r>
              <a:rPr lang="en-US" sz="2400" dirty="0" smtClean="0">
                <a:solidFill>
                  <a:schemeClr val="tx2">
                    <a:lumMod val="75000"/>
                  </a:schemeClr>
                </a:solidFill>
              </a:rPr>
              <a:t>Machine </a:t>
            </a:r>
            <a:r>
              <a:rPr lang="en-US" sz="2400" dirty="0">
                <a:solidFill>
                  <a:schemeClr val="tx2">
                    <a:lumMod val="75000"/>
                  </a:schemeClr>
                </a:solidFill>
              </a:rPr>
              <a:t>Learning and Deep Learning: </a:t>
            </a:r>
            <a:r>
              <a:rPr lang="en-US" sz="1600" b="1" dirty="0"/>
              <a:t>The use of machine learning algorithms, particularly deep learning models like neural networks, has greatly improved spam classification accuracy. These models can automatically learn complex patterns and features in the data, making them adaptable to new spam </a:t>
            </a:r>
            <a:r>
              <a:rPr lang="en-US" sz="1600" b="1" dirty="0" smtClean="0"/>
              <a:t>tactics.</a:t>
            </a:r>
            <a:br>
              <a:rPr lang="en-US" sz="1600" b="1" dirty="0" smtClean="0"/>
            </a:br>
            <a:r>
              <a:rPr lang="en-IN" sz="1600" dirty="0" smtClean="0"/>
              <a:t/>
            </a:r>
            <a:br>
              <a:rPr lang="en-IN" sz="1600" dirty="0" smtClean="0"/>
            </a:br>
            <a:r>
              <a:rPr lang="en-US" sz="2400" dirty="0" smtClean="0">
                <a:solidFill>
                  <a:schemeClr val="tx2">
                    <a:lumMod val="75000"/>
                  </a:schemeClr>
                </a:solidFill>
              </a:rPr>
              <a:t>Natural </a:t>
            </a:r>
            <a:r>
              <a:rPr lang="en-US" sz="2400" dirty="0">
                <a:solidFill>
                  <a:schemeClr val="tx2">
                    <a:lumMod val="75000"/>
                  </a:schemeClr>
                </a:solidFill>
              </a:rPr>
              <a:t>Language Processing (NLP): </a:t>
            </a:r>
            <a:r>
              <a:rPr lang="en-US" sz="1600" b="1" dirty="0"/>
              <a:t>NLP techniques enable spam classifiers to analyze the text content of messages, identifying language patterns, sentiment, and context. This is especially useful in distinguishing between legitimate messages and spam with content designed to deceive.</a:t>
            </a:r>
            <a:r>
              <a:rPr lang="en-US" sz="1600" dirty="0"/>
              <a:t/>
            </a:r>
            <a:br>
              <a:rPr lang="en-US" sz="1600" dirty="0"/>
            </a:br>
            <a:r>
              <a:rPr lang="en-US" sz="1600" dirty="0"/>
              <a:t/>
            </a:r>
            <a:br>
              <a:rPr lang="en-US" sz="1600" dirty="0"/>
            </a:br>
            <a:r>
              <a:rPr lang="en-US" sz="2400" dirty="0">
                <a:solidFill>
                  <a:schemeClr val="tx2">
                    <a:lumMod val="75000"/>
                  </a:schemeClr>
                </a:solidFill>
              </a:rPr>
              <a:t>Behavioral Analysis: </a:t>
            </a:r>
            <a:r>
              <a:rPr lang="en-US" sz="1800" dirty="0"/>
              <a:t>Some advanced spam classifiers monitor user behavior and interactions with messages. By observing how users interact with their email or messages, classifiers can detect anomalies and identify potential spam based on deviations from typical behavior.</a:t>
            </a:r>
            <a:r>
              <a:rPr lang="en-US" sz="1600" dirty="0"/>
              <a:t/>
            </a:r>
            <a:br>
              <a:rPr lang="en-US" sz="1600" dirty="0"/>
            </a:br>
            <a:endParaRPr lang="en-IN" sz="1400" dirty="0"/>
          </a:p>
        </p:txBody>
      </p:sp>
    </p:spTree>
    <p:extLst>
      <p:ext uri="{BB962C8B-B14F-4D97-AF65-F5344CB8AC3E}">
        <p14:creationId xmlns:p14="http://schemas.microsoft.com/office/powerpoint/2010/main" val="15932579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12595"/>
            <a:ext cx="7886700" cy="4549697"/>
          </a:xfrm>
        </p:spPr>
        <p:txBody>
          <a:bodyPr>
            <a:noAutofit/>
          </a:bodyPr>
          <a:lstStyle/>
          <a:p>
            <a:r>
              <a:rPr lang="en-US" sz="2400" dirty="0">
                <a:solidFill>
                  <a:schemeClr val="tx2">
                    <a:lumMod val="75000"/>
                  </a:schemeClr>
                </a:solidFill>
              </a:rPr>
              <a:t>Anomaly Detection: </a:t>
            </a:r>
            <a:r>
              <a:rPr lang="en-US" sz="1800" dirty="0"/>
              <a:t>Anomaly detection techniques are applied to identify unusual patterns in messages. These anomalies can be indicative of spam, especially when spammers use unconventional tactics that differ from typical communication patterns</a:t>
            </a:r>
            <a:r>
              <a:rPr lang="en-US" sz="1800" dirty="0" smtClean="0"/>
              <a:t>.</a:t>
            </a:r>
            <a:br>
              <a:rPr lang="en-US" sz="1800" dirty="0" smtClean="0"/>
            </a:br>
            <a:r>
              <a:rPr lang="en-US" sz="1800" dirty="0"/>
              <a:t/>
            </a:r>
            <a:br>
              <a:rPr lang="en-US" sz="1800" dirty="0"/>
            </a:br>
            <a:r>
              <a:rPr lang="en-US" sz="2400" dirty="0">
                <a:solidFill>
                  <a:schemeClr val="tx2">
                    <a:lumMod val="75000"/>
                  </a:schemeClr>
                </a:solidFill>
              </a:rPr>
              <a:t>Feature Engineering: </a:t>
            </a:r>
            <a:r>
              <a:rPr lang="en-US" sz="1800" dirty="0"/>
              <a:t>Feature engineering involves designing and selecting relevant attributes or features from the data. Innovative feature engineering can improve the accuracy of spam classification by incorporating new attributes and signals from messages</a:t>
            </a:r>
            <a:r>
              <a:rPr lang="en-US" sz="1800" dirty="0" smtClean="0"/>
              <a:t>.</a:t>
            </a:r>
            <a:br>
              <a:rPr lang="en-US" sz="1800" dirty="0" smtClean="0"/>
            </a:br>
            <a:r>
              <a:rPr lang="en-US" sz="2000" dirty="0"/>
              <a:t/>
            </a:r>
            <a:br>
              <a:rPr lang="en-US" sz="2000" dirty="0"/>
            </a:br>
            <a:r>
              <a:rPr lang="en-US" sz="2400" dirty="0">
                <a:solidFill>
                  <a:schemeClr val="tx2">
                    <a:lumMod val="75000"/>
                  </a:schemeClr>
                </a:solidFill>
              </a:rPr>
              <a:t>Ensemble Methods: </a:t>
            </a:r>
            <a:r>
              <a:rPr lang="en-US" sz="1800" dirty="0"/>
              <a:t>Combining multiple spam classifiers using ensemble methods, such as bagging, boosting, or stacking, can lead to improved classification performance. This approach harnesses the strength of multiple models to make more accurate predictions.</a:t>
            </a:r>
            <a:r>
              <a:rPr lang="en-US" sz="2000" dirty="0"/>
              <a:t/>
            </a:r>
            <a:br>
              <a:rPr lang="en-US" sz="2000" dirty="0"/>
            </a:br>
            <a:endParaRPr lang="en-IN" sz="2000" dirty="0"/>
          </a:p>
        </p:txBody>
      </p:sp>
    </p:spTree>
    <p:extLst>
      <p:ext uri="{BB962C8B-B14F-4D97-AF65-F5344CB8AC3E}">
        <p14:creationId xmlns:p14="http://schemas.microsoft.com/office/powerpoint/2010/main" val="1375983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69440"/>
            <a:ext cx="7886700" cy="2030801"/>
          </a:xfrm>
        </p:spPr>
        <p:txBody>
          <a:bodyPr>
            <a:noAutofit/>
          </a:bodyPr>
          <a:lstStyle/>
          <a:p>
            <a:r>
              <a:rPr lang="en-US" sz="2400" dirty="0">
                <a:solidFill>
                  <a:schemeClr val="tx2">
                    <a:lumMod val="75000"/>
                  </a:schemeClr>
                </a:solidFill>
              </a:rPr>
              <a:t>Semi-Supervised Learning: </a:t>
            </a:r>
            <a:r>
              <a:rPr lang="en-US" sz="1800" dirty="0"/>
              <a:t>Combining labeled data with a large amount of unlabeled data allows classifiers to learn from both supervised and unsupervised techniques, which can be especially valuable in cases where obtaining labeled training data is challenging.</a:t>
            </a:r>
            <a:br>
              <a:rPr lang="en-US" sz="1800" dirty="0"/>
            </a:br>
            <a:r>
              <a:rPr lang="en-US" sz="2400" dirty="0">
                <a:solidFill>
                  <a:schemeClr val="tx2">
                    <a:lumMod val="75000"/>
                  </a:schemeClr>
                </a:solidFill>
              </a:rPr>
              <a:t/>
            </a:r>
            <a:br>
              <a:rPr lang="en-US" sz="2400" dirty="0">
                <a:solidFill>
                  <a:schemeClr val="tx2">
                    <a:lumMod val="75000"/>
                  </a:schemeClr>
                </a:solidFill>
              </a:rPr>
            </a:br>
            <a:r>
              <a:rPr lang="en-US" sz="2400" dirty="0">
                <a:solidFill>
                  <a:schemeClr val="tx2">
                    <a:lumMod val="75000"/>
                  </a:schemeClr>
                </a:solidFill>
              </a:rPr>
              <a:t>Adaptive Learning: </a:t>
            </a:r>
            <a:r>
              <a:rPr lang="en-US" sz="1800" dirty="0"/>
              <a:t>An adaptive spam classifier continually updates its models and rules to respond to emerging spam techniques. This real-time adaptation helps classifiers stay effective as spammers develop new strategies.</a:t>
            </a:r>
            <a:br>
              <a:rPr lang="en-US" sz="1800" dirty="0"/>
            </a:br>
            <a:r>
              <a:rPr lang="en-US" sz="1800" dirty="0"/>
              <a:t/>
            </a:r>
            <a:br>
              <a:rPr lang="en-US" sz="1800" dirty="0"/>
            </a:br>
            <a:r>
              <a:rPr lang="en-US" sz="2400" dirty="0">
                <a:solidFill>
                  <a:schemeClr val="tx2">
                    <a:lumMod val="75000"/>
                  </a:schemeClr>
                </a:solidFill>
              </a:rPr>
              <a:t>User Feedback Integration: </a:t>
            </a:r>
            <a:r>
              <a:rPr lang="en-US" sz="1800" dirty="0"/>
              <a:t>Incorporating user feedback and preferences can enhance spam classification. When users mark messages as spam or not spam, these signals can be used to train and fine-tune the classifier.</a:t>
            </a:r>
            <a:br>
              <a:rPr lang="en-US" sz="1800" dirty="0"/>
            </a:br>
            <a:r>
              <a:rPr lang="en-US" sz="1800" dirty="0"/>
              <a:t/>
            </a:r>
            <a:br>
              <a:rPr lang="en-US" sz="1800" dirty="0"/>
            </a:br>
            <a:endParaRPr lang="en-IN" sz="1800" dirty="0"/>
          </a:p>
        </p:txBody>
      </p:sp>
    </p:spTree>
    <p:extLst>
      <p:ext uri="{BB962C8B-B14F-4D97-AF65-F5344CB8AC3E}">
        <p14:creationId xmlns:p14="http://schemas.microsoft.com/office/powerpoint/2010/main" val="3994771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solidFill>
                  <a:schemeClr val="tx2">
                    <a:lumMod val="75000"/>
                  </a:schemeClr>
                </a:solidFill>
              </a:rPr>
              <a:t>Explainable AI: </a:t>
            </a:r>
            <a:r>
              <a:rPr lang="en-US" sz="1800" dirty="0"/>
              <a:t>Innovations in creating interpretable models allow users and administrators to understand why a particular message was classified as spam. This transparency is important for trust and accountability in spam classification systems.</a:t>
            </a:r>
            <a:br>
              <a:rPr lang="en-US" sz="1800" dirty="0"/>
            </a:br>
            <a:r>
              <a:rPr lang="en-US" sz="1800" dirty="0"/>
              <a:t/>
            </a:r>
            <a:br>
              <a:rPr lang="en-US" sz="1800" dirty="0"/>
            </a:br>
            <a:r>
              <a:rPr lang="en-US" sz="2400" dirty="0">
                <a:solidFill>
                  <a:schemeClr val="tx2">
                    <a:lumMod val="75000"/>
                  </a:schemeClr>
                </a:solidFill>
              </a:rPr>
              <a:t>Cross-Platform Integration: </a:t>
            </a:r>
            <a:r>
              <a:rPr lang="en-US" sz="1800" dirty="0"/>
              <a:t>As spammers target various digital communication platforms, including email, social media, and messaging apps, innovative spam classifiers are designed to work across these platforms, ensuring consistent protection.</a:t>
            </a:r>
            <a:br>
              <a:rPr lang="en-US" sz="1800" dirty="0"/>
            </a:br>
            <a:r>
              <a:rPr lang="en-US" sz="1800" dirty="0"/>
              <a:t/>
            </a:r>
            <a:br>
              <a:rPr lang="en-US" sz="1800" dirty="0"/>
            </a:br>
            <a:r>
              <a:rPr lang="en-US" sz="2400" dirty="0">
                <a:solidFill>
                  <a:schemeClr val="tx2">
                    <a:lumMod val="75000"/>
                  </a:schemeClr>
                </a:solidFill>
              </a:rPr>
              <a:t>Ethical Considerations: </a:t>
            </a:r>
            <a:r>
              <a:rPr lang="en-US" sz="1800" dirty="0"/>
              <a:t>With innovation comes responsibility. Ethical considerations in spam classification involve striking a balance between spam prevention and preserving users' privacy and freedom of communication.</a:t>
            </a:r>
            <a:endParaRPr lang="en-IN" sz="1800" dirty="0"/>
          </a:p>
        </p:txBody>
      </p:sp>
    </p:spTree>
    <p:extLst>
      <p:ext uri="{BB962C8B-B14F-4D97-AF65-F5344CB8AC3E}">
        <p14:creationId xmlns:p14="http://schemas.microsoft.com/office/powerpoint/2010/main" val="310035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3E03E7BD-95D2-4209-B033-CA51C7F8888A}"/>
              </a:ext>
            </a:extLst>
          </p:cNvPr>
          <p:cNvSpPr>
            <a:spLocks noGrp="1"/>
          </p:cNvSpPr>
          <p:nvPr>
            <p:ph type="title"/>
          </p:nvPr>
        </p:nvSpPr>
        <p:spPr>
          <a:xfrm>
            <a:off x="274320" y="182880"/>
            <a:ext cx="8432800" cy="821143"/>
          </a:xfrm>
        </p:spPr>
        <p:txBody>
          <a:bodyPr/>
          <a:lstStyle/>
          <a:p>
            <a:r>
              <a:rPr lang="es-ES" dirty="0" smtClean="0"/>
              <a:t>PROGRAMS FOR SPAM CLASSIFIER</a:t>
            </a:r>
            <a:endParaRPr lang="es-ES" dirty="0"/>
          </a:p>
        </p:txBody>
      </p:sp>
      <p:sp>
        <p:nvSpPr>
          <p:cNvPr id="4" name="Marcador de contenido 3">
            <a:extLst>
              <a:ext uri="{FF2B5EF4-FFF2-40B4-BE49-F238E27FC236}">
                <a16:creationId xmlns:a16="http://schemas.microsoft.com/office/drawing/2014/main" id="{DA966DAF-DC7B-4E07-8964-60F00F95E159}"/>
              </a:ext>
            </a:extLst>
          </p:cNvPr>
          <p:cNvSpPr>
            <a:spLocks noGrp="1"/>
          </p:cNvSpPr>
          <p:nvPr>
            <p:ph idx="1"/>
          </p:nvPr>
        </p:nvSpPr>
        <p:spPr>
          <a:xfrm>
            <a:off x="274320" y="1117601"/>
            <a:ext cx="8646160" cy="3676650"/>
          </a:xfrm>
        </p:spPr>
        <p:txBody>
          <a:bodyPr/>
          <a:lstStyle/>
          <a:p>
            <a:r>
              <a:rPr lang="es-ES" sz="1200" b="1" dirty="0" err="1"/>
              <a:t>import</a:t>
            </a:r>
            <a:r>
              <a:rPr lang="es-ES" sz="1200" b="1" dirty="0"/>
              <a:t> </a:t>
            </a:r>
            <a:r>
              <a:rPr lang="es-ES" sz="1200" b="1" dirty="0" err="1"/>
              <a:t>numpy</a:t>
            </a:r>
            <a:r>
              <a:rPr lang="es-ES" sz="1200" b="1" dirty="0"/>
              <a:t> as </a:t>
            </a:r>
            <a:r>
              <a:rPr lang="es-ES" sz="1200" b="1" dirty="0" err="1"/>
              <a:t>np</a:t>
            </a:r>
            <a:r>
              <a:rPr lang="es-ES" sz="1200" b="1" dirty="0"/>
              <a:t> </a:t>
            </a:r>
          </a:p>
          <a:p>
            <a:r>
              <a:rPr lang="es-ES" sz="1200" b="1" dirty="0" err="1"/>
              <a:t>import</a:t>
            </a:r>
            <a:r>
              <a:rPr lang="es-ES" sz="1200" b="1" dirty="0"/>
              <a:t> pandas as </a:t>
            </a:r>
            <a:r>
              <a:rPr lang="es-ES" sz="1200" b="1" dirty="0" err="1"/>
              <a:t>pd</a:t>
            </a:r>
            <a:r>
              <a:rPr lang="es-ES" sz="1200" b="1" dirty="0"/>
              <a:t> </a:t>
            </a:r>
          </a:p>
          <a:p>
            <a:r>
              <a:rPr lang="es-ES" sz="1200" b="1" dirty="0" err="1"/>
              <a:t>import</a:t>
            </a:r>
            <a:r>
              <a:rPr lang="es-ES" sz="1200" b="1" dirty="0"/>
              <a:t> os</a:t>
            </a:r>
          </a:p>
          <a:p>
            <a:r>
              <a:rPr lang="es-ES" sz="1200" b="1" dirty="0" err="1"/>
              <a:t>for</a:t>
            </a:r>
            <a:r>
              <a:rPr lang="es-ES" sz="1200" b="1" dirty="0"/>
              <a:t> </a:t>
            </a:r>
            <a:r>
              <a:rPr lang="es-ES" sz="1200" b="1" dirty="0" err="1"/>
              <a:t>dirname</a:t>
            </a:r>
            <a:r>
              <a:rPr lang="es-ES" sz="1200" b="1" dirty="0"/>
              <a:t>, _, </a:t>
            </a:r>
            <a:r>
              <a:rPr lang="es-ES" sz="1200" b="1" dirty="0" err="1"/>
              <a:t>filenames</a:t>
            </a:r>
            <a:r>
              <a:rPr lang="es-ES" sz="1200" b="1" dirty="0"/>
              <a:t> in </a:t>
            </a:r>
            <a:r>
              <a:rPr lang="es-ES" sz="1200" b="1" dirty="0" err="1"/>
              <a:t>os.walk</a:t>
            </a:r>
            <a:r>
              <a:rPr lang="es-ES" sz="1200" b="1" dirty="0"/>
              <a:t>('/</a:t>
            </a:r>
            <a:r>
              <a:rPr lang="es-ES" sz="1200" b="1" dirty="0" err="1"/>
              <a:t>kaggle</a:t>
            </a:r>
            <a:r>
              <a:rPr lang="es-ES" sz="1200" b="1" dirty="0"/>
              <a:t>/input'):</a:t>
            </a:r>
          </a:p>
          <a:p>
            <a:r>
              <a:rPr lang="es-ES" sz="1200" b="1" dirty="0"/>
              <a:t>    </a:t>
            </a:r>
            <a:r>
              <a:rPr lang="es-ES" sz="1200" b="1" dirty="0" err="1"/>
              <a:t>for</a:t>
            </a:r>
            <a:r>
              <a:rPr lang="es-ES" sz="1200" b="1" dirty="0"/>
              <a:t> </a:t>
            </a:r>
            <a:r>
              <a:rPr lang="es-ES" sz="1200" b="1" dirty="0" err="1"/>
              <a:t>filename</a:t>
            </a:r>
            <a:r>
              <a:rPr lang="es-ES" sz="1200" b="1" dirty="0"/>
              <a:t> in </a:t>
            </a:r>
            <a:r>
              <a:rPr lang="es-ES" sz="1200" b="1" dirty="0" err="1"/>
              <a:t>filenames</a:t>
            </a:r>
            <a:r>
              <a:rPr lang="es-ES" sz="1200" b="1" dirty="0"/>
              <a:t>:</a:t>
            </a:r>
          </a:p>
          <a:p>
            <a:r>
              <a:rPr lang="es-ES" sz="1200" b="1" dirty="0"/>
              <a:t>        </a:t>
            </a:r>
            <a:r>
              <a:rPr lang="es-ES" sz="1200" b="1" dirty="0" err="1"/>
              <a:t>print</a:t>
            </a:r>
            <a:r>
              <a:rPr lang="es-ES" sz="1200" b="1" dirty="0"/>
              <a:t>(</a:t>
            </a:r>
            <a:r>
              <a:rPr lang="es-ES" sz="1200" b="1" dirty="0" err="1"/>
              <a:t>os.path.join</a:t>
            </a:r>
            <a:r>
              <a:rPr lang="es-ES" sz="1200" b="1" dirty="0"/>
              <a:t>(</a:t>
            </a:r>
            <a:r>
              <a:rPr lang="es-ES" sz="1200" b="1" dirty="0" err="1"/>
              <a:t>dirname</a:t>
            </a:r>
            <a:r>
              <a:rPr lang="es-ES" sz="1200" b="1" dirty="0"/>
              <a:t>, </a:t>
            </a:r>
            <a:r>
              <a:rPr lang="es-ES" sz="1200" b="1" dirty="0" err="1"/>
              <a:t>filename</a:t>
            </a:r>
            <a:r>
              <a:rPr lang="es-ES" sz="1200" b="1" dirty="0"/>
              <a:t>))</a:t>
            </a:r>
          </a:p>
          <a:p>
            <a:r>
              <a:rPr lang="es-ES" sz="1200" b="1" dirty="0" err="1"/>
              <a:t>sms</a:t>
            </a:r>
            <a:r>
              <a:rPr lang="es-ES" sz="1200" b="1" dirty="0"/>
              <a:t> = </a:t>
            </a:r>
            <a:r>
              <a:rPr lang="es-ES" sz="1200" b="1" dirty="0" err="1"/>
              <a:t>pd.read_csv</a:t>
            </a:r>
            <a:r>
              <a:rPr lang="es-ES" sz="1200" b="1" dirty="0"/>
              <a:t>("/</a:t>
            </a:r>
            <a:r>
              <a:rPr lang="es-ES" sz="1200" b="1" dirty="0" err="1"/>
              <a:t>kaggle</a:t>
            </a:r>
            <a:r>
              <a:rPr lang="es-ES" sz="1200" b="1" dirty="0"/>
              <a:t>/input/</a:t>
            </a:r>
            <a:r>
              <a:rPr lang="es-ES" sz="1200" b="1" dirty="0" err="1"/>
              <a:t>sms</a:t>
            </a:r>
            <a:r>
              <a:rPr lang="es-ES" sz="1200" b="1" dirty="0"/>
              <a:t>-spam-</a:t>
            </a:r>
            <a:r>
              <a:rPr lang="es-ES" sz="1200" b="1" dirty="0" err="1"/>
              <a:t>collection</a:t>
            </a:r>
            <a:r>
              <a:rPr lang="es-ES" sz="1200" b="1" dirty="0"/>
              <a:t>-</a:t>
            </a:r>
            <a:r>
              <a:rPr lang="es-ES" sz="1200" b="1" dirty="0" err="1"/>
              <a:t>dataset</a:t>
            </a:r>
            <a:r>
              <a:rPr lang="es-ES" sz="1200" b="1" dirty="0"/>
              <a:t>/spam.csv", </a:t>
            </a:r>
            <a:r>
              <a:rPr lang="es-ES" sz="1200" b="1" dirty="0" err="1"/>
              <a:t>encoding</a:t>
            </a:r>
            <a:r>
              <a:rPr lang="es-ES" sz="1200" b="1" dirty="0"/>
              <a:t> = "ISO-8859-1", </a:t>
            </a:r>
            <a:r>
              <a:rPr lang="es-ES" sz="1200" b="1" dirty="0" err="1"/>
              <a:t>usecols</a:t>
            </a:r>
            <a:r>
              <a:rPr lang="es-ES" sz="1200" b="1" dirty="0"/>
              <a:t>=[0,1], </a:t>
            </a:r>
            <a:r>
              <a:rPr lang="es-ES" sz="1200" b="1" dirty="0" smtClean="0"/>
              <a:t>                             </a:t>
            </a:r>
            <a:r>
              <a:rPr lang="es-ES" sz="1200" b="1" dirty="0" err="1" smtClean="0"/>
              <a:t>skiprows</a:t>
            </a:r>
            <a:r>
              <a:rPr lang="es-ES" sz="1200" b="1" dirty="0" smtClean="0"/>
              <a:t>=1,names</a:t>
            </a:r>
            <a:r>
              <a:rPr lang="es-ES" sz="1200" b="1" dirty="0"/>
              <a:t>=["</a:t>
            </a:r>
            <a:r>
              <a:rPr lang="es-ES" sz="1200" b="1" dirty="0" err="1"/>
              <a:t>label</a:t>
            </a:r>
            <a:r>
              <a:rPr lang="es-ES" sz="1200" b="1" dirty="0"/>
              <a:t>", "</a:t>
            </a:r>
            <a:r>
              <a:rPr lang="es-ES" sz="1200" b="1" dirty="0" err="1"/>
              <a:t>message</a:t>
            </a:r>
            <a:r>
              <a:rPr lang="es-ES" sz="1200" b="1" dirty="0"/>
              <a:t>"])</a:t>
            </a:r>
          </a:p>
          <a:p>
            <a:r>
              <a:rPr lang="es-ES" sz="1200" b="1" dirty="0" err="1"/>
              <a:t>sms.head</a:t>
            </a:r>
            <a:r>
              <a:rPr lang="es-ES" sz="1200" b="1" dirty="0"/>
              <a:t>()</a:t>
            </a:r>
          </a:p>
          <a:p>
            <a:r>
              <a:rPr lang="es-ES" sz="1200" b="1" dirty="0" err="1"/>
              <a:t>sms.label</a:t>
            </a:r>
            <a:r>
              <a:rPr lang="es-ES" sz="1200" b="1" dirty="0"/>
              <a:t> = </a:t>
            </a:r>
            <a:r>
              <a:rPr lang="es-ES" sz="1200" b="1" dirty="0" err="1"/>
              <a:t>sms.label.map</a:t>
            </a:r>
            <a:r>
              <a:rPr lang="es-ES" sz="1200" b="1" dirty="0"/>
              <a:t>({"ham":0, "spam":1})</a:t>
            </a:r>
          </a:p>
          <a:p>
            <a:r>
              <a:rPr lang="es-ES" sz="1200" b="1" dirty="0" err="1"/>
              <a:t>sms.label.value_counts</a:t>
            </a:r>
            <a:r>
              <a:rPr lang="es-ES" sz="1200" b="1" dirty="0"/>
              <a:t>()</a:t>
            </a:r>
          </a:p>
          <a:p>
            <a:r>
              <a:rPr lang="es-ES" sz="1200" b="1" dirty="0" err="1"/>
              <a:t>from</a:t>
            </a:r>
            <a:r>
              <a:rPr lang="es-ES" sz="1200" b="1" dirty="0"/>
              <a:t> </a:t>
            </a:r>
            <a:r>
              <a:rPr lang="es-ES" sz="1200" b="1" dirty="0" err="1"/>
              <a:t>sklearn.model_selection</a:t>
            </a:r>
            <a:r>
              <a:rPr lang="es-ES" sz="1200" b="1" dirty="0"/>
              <a:t> </a:t>
            </a:r>
            <a:r>
              <a:rPr lang="es-ES" sz="1200" b="1" dirty="0" err="1"/>
              <a:t>import</a:t>
            </a:r>
            <a:r>
              <a:rPr lang="es-ES" sz="1200" b="1" dirty="0"/>
              <a:t> </a:t>
            </a:r>
            <a:r>
              <a:rPr lang="es-ES" sz="1200" b="1" dirty="0" err="1"/>
              <a:t>train_test_split</a:t>
            </a:r>
            <a:endParaRPr lang="es-ES" sz="1200" b="1" dirty="0"/>
          </a:p>
          <a:p>
            <a:r>
              <a:rPr lang="es-ES" sz="1200" b="1" dirty="0" err="1"/>
              <a:t>features_train</a:t>
            </a:r>
            <a:r>
              <a:rPr lang="es-ES" sz="1200" b="1" dirty="0"/>
              <a:t>, </a:t>
            </a:r>
            <a:r>
              <a:rPr lang="es-ES" sz="1200" b="1" dirty="0" err="1"/>
              <a:t>features_test</a:t>
            </a:r>
            <a:r>
              <a:rPr lang="es-ES" sz="1200" b="1" dirty="0"/>
              <a:t>, </a:t>
            </a:r>
            <a:r>
              <a:rPr lang="es-ES" sz="1200" b="1" dirty="0" err="1"/>
              <a:t>labels_train</a:t>
            </a:r>
            <a:r>
              <a:rPr lang="es-ES" sz="1200" b="1" dirty="0"/>
              <a:t>, </a:t>
            </a:r>
            <a:r>
              <a:rPr lang="es-ES" sz="1200" b="1" dirty="0" err="1"/>
              <a:t>labels_test</a:t>
            </a:r>
            <a:r>
              <a:rPr lang="es-ES" sz="1200" b="1" dirty="0"/>
              <a:t> = </a:t>
            </a:r>
            <a:r>
              <a:rPr lang="es-ES" sz="1200" b="1" dirty="0" err="1"/>
              <a:t>train_test_split</a:t>
            </a:r>
            <a:r>
              <a:rPr lang="es-ES" sz="1200" b="1" dirty="0"/>
              <a:t>(</a:t>
            </a:r>
            <a:r>
              <a:rPr lang="es-ES" sz="1200" b="1" dirty="0" err="1"/>
              <a:t>sms.message,sms.label,test_size</a:t>
            </a:r>
            <a:r>
              <a:rPr lang="es-ES" sz="1200" b="1" dirty="0"/>
              <a:t>=0.2)</a:t>
            </a:r>
          </a:p>
        </p:txBody>
      </p:sp>
      <p:pic>
        <p:nvPicPr>
          <p:cNvPr id="5" name="Imagen 4" descr="Imagen que contiene oscuro, tabla, computadora, iluminado&#10;&#10;Descripción generada automáticamente">
            <a:extLst>
              <a:ext uri="{FF2B5EF4-FFF2-40B4-BE49-F238E27FC236}">
                <a16:creationId xmlns:a16="http://schemas.microsoft.com/office/drawing/2014/main" id="{1ACAF6DF-AAD4-4E7E-B1DA-146AC07DA9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21465" y="3513110"/>
            <a:ext cx="5519851" cy="1156611"/>
          </a:xfrm>
          <a:prstGeom prst="rect">
            <a:avLst/>
          </a:prstGeom>
        </p:spPr>
      </p:pic>
      <p:pic>
        <p:nvPicPr>
          <p:cNvPr id="9" name="Imagen 8">
            <a:extLst>
              <a:ext uri="{FF2B5EF4-FFF2-40B4-BE49-F238E27FC236}">
                <a16:creationId xmlns:a16="http://schemas.microsoft.com/office/drawing/2014/main" id="{C8608690-EB9A-440F-A708-78151AC6E004}"/>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814841" y="3931725"/>
            <a:ext cx="2401172" cy="207231"/>
          </a:xfrm>
          <a:prstGeom prst="rect">
            <a:avLst/>
          </a:prstGeom>
        </p:spPr>
      </p:pic>
      <p:pic>
        <p:nvPicPr>
          <p:cNvPr id="13" name="Imagen 12" descr="Teclado de computadora&#10;&#10;Descripción generada automáticamente con confianza media">
            <a:extLst>
              <a:ext uri="{FF2B5EF4-FFF2-40B4-BE49-F238E27FC236}">
                <a16:creationId xmlns:a16="http://schemas.microsoft.com/office/drawing/2014/main" id="{60917886-4416-4691-8FAB-D45954C012C3}"/>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5954069" y="3897785"/>
            <a:ext cx="2324391" cy="680033"/>
          </a:xfrm>
          <a:prstGeom prst="rect">
            <a:avLst/>
          </a:prstGeom>
        </p:spPr>
      </p:pic>
      <p:pic>
        <p:nvPicPr>
          <p:cNvPr id="15" name="Imagen 14" descr="Interfaz de usuario gráfica, Aplicación&#10;&#10;Descripción generada automáticamente">
            <a:extLst>
              <a:ext uri="{FF2B5EF4-FFF2-40B4-BE49-F238E27FC236}">
                <a16:creationId xmlns:a16="http://schemas.microsoft.com/office/drawing/2014/main" id="{93FB05ED-B7F1-4E95-86A3-7CB70F1FA6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9800" y="3273692"/>
            <a:ext cx="3011817" cy="1111348"/>
          </a:xfrm>
          <a:prstGeom prst="rect">
            <a:avLst/>
          </a:prstGeom>
        </p:spPr>
      </p:pic>
    </p:spTree>
    <p:extLst>
      <p:ext uri="{BB962C8B-B14F-4D97-AF65-F5344CB8AC3E}">
        <p14:creationId xmlns:p14="http://schemas.microsoft.com/office/powerpoint/2010/main" val="157866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fade">
                                      <p:cBhvr>
                                        <p:cTn id="19" dur="500"/>
                                        <p:tgtEl>
                                          <p:spTgt spid="4">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Effect transition="in" filter="fade">
                                      <p:cBhvr>
                                        <p:cTn id="31" dur="500"/>
                                        <p:tgtEl>
                                          <p:spTgt spid="4">
                                            <p:txEl>
                                              <p:pRg st="5" end="5"/>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animEffect transition="in" filter="fade">
                                      <p:cBhvr>
                                        <p:cTn id="39" dur="500"/>
                                        <p:tgtEl>
                                          <p:spTgt spid="4">
                                            <p:txEl>
                                              <p:pRg st="7" end="7"/>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animEffect transition="in" filter="fade">
                                      <p:cBhvr>
                                        <p:cTn id="43" dur="500"/>
                                        <p:tgtEl>
                                          <p:spTgt spid="4">
                                            <p:txEl>
                                              <p:pRg st="8" end="8"/>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fade">
                                      <p:cBhvr>
                                        <p:cTn id="47" dur="500"/>
                                        <p:tgtEl>
                                          <p:spTgt spid="4">
                                            <p:txEl>
                                              <p:pRg st="9" end="9"/>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4">
                                            <p:txEl>
                                              <p:pRg st="10" end="10"/>
                                            </p:txEl>
                                          </p:spTgt>
                                        </p:tgtEl>
                                        <p:attrNameLst>
                                          <p:attrName>style.visibility</p:attrName>
                                        </p:attrNameLst>
                                      </p:cBhvr>
                                      <p:to>
                                        <p:strVal val="visible"/>
                                      </p:to>
                                    </p:set>
                                    <p:animEffect transition="in" filter="fade">
                                      <p:cBhvr>
                                        <p:cTn id="51" dur="500"/>
                                        <p:tgtEl>
                                          <p:spTgt spid="4">
                                            <p:txEl>
                                              <p:pRg st="10" end="10"/>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4">
                                            <p:txEl>
                                              <p:pRg st="11" end="11"/>
                                            </p:txEl>
                                          </p:spTgt>
                                        </p:tgtEl>
                                        <p:attrNameLst>
                                          <p:attrName>style.visibility</p:attrName>
                                        </p:attrNameLst>
                                      </p:cBhvr>
                                      <p:to>
                                        <p:strVal val="visible"/>
                                      </p:to>
                                    </p:set>
                                    <p:animEffect transition="in" filter="fade">
                                      <p:cBhvr>
                                        <p:cTn id="55"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uiExpand="1" build="p"/>
    </p:bldLst>
  </p:timing>
</p:sld>
</file>

<file path=ppt/theme/theme1.xml><?xml version="1.0" encoding="utf-8"?>
<a:theme xmlns:a="http://schemas.openxmlformats.org/drawingml/2006/main" name="Animated IT Services Project Proposal by Slidesgo">
  <a:themeElements>
    <a:clrScheme name="Personalizado 18">
      <a:dk1>
        <a:srgbClr val="262625"/>
      </a:dk1>
      <a:lt1>
        <a:sysClr val="window" lastClr="FFFFFF"/>
      </a:lt1>
      <a:dk2>
        <a:srgbClr val="1FD81A"/>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1395</TotalTime>
  <Words>666</Words>
  <Application>Microsoft Office PowerPoint</Application>
  <PresentationFormat>On-screen Show (16:9)</PresentationFormat>
  <Paragraphs>53</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Raleway</vt:lpstr>
      <vt:lpstr>Roboto</vt:lpstr>
      <vt:lpstr>Space Mono</vt:lpstr>
      <vt:lpstr>Wingdings</vt:lpstr>
      <vt:lpstr>Animated IT Services Project Proposal by Slidesgo</vt:lpstr>
      <vt:lpstr>BUILDING A SMARTER AI POWERED SPAM CLASSIFIER</vt:lpstr>
      <vt:lpstr>INTRODUCTION</vt:lpstr>
      <vt:lpstr>DEFINITON OF SPAM CLASSIFIER</vt:lpstr>
      <vt:lpstr>         Data source DATA LINK :   https://www.kaggle.com/datasets/uciml/sms-spam-collection-dataset  packages :  Python. Scikit-Learn. Natural Language Toolkit (NLTK). pandas. NumPy. TensorFlow or PyTorch. XGBoost, LightGBM, or CatBoost. TextBlob or spaCy. Matplotlib and Seaborn. Jupyter Notebooks. Sklearn-extensions. Flask or Django.             </vt:lpstr>
      <vt:lpstr> INNOVATIVE TECHNIQUES AND APPROACHES :  Machine Learning and Deep Learning: The use of machine learning algorithms, particularly deep learning models like neural networks, has greatly improved spam classification accuracy. These models can automatically learn complex patterns and features in the data, making them adaptable to new spam tactics.  Natural Language Processing (NLP): NLP techniques enable spam classifiers to analyze the text content of messages, identifying language patterns, sentiment, and context. This is especially useful in distinguishing between legitimate messages and spam with content designed to deceive.  Behavioral Analysis: Some advanced spam classifiers monitor user behavior and interactions with messages. By observing how users interact with their email or messages, classifiers can detect anomalies and identify potential spam based on deviations from typical behavior. </vt:lpstr>
      <vt:lpstr>Anomaly Detection: Anomaly detection techniques are applied to identify unusual patterns in messages. These anomalies can be indicative of spam, especially when spammers use unconventional tactics that differ from typical communication patterns.  Feature Engineering: Feature engineering involves designing and selecting relevant attributes or features from the data. Innovative feature engineering can improve the accuracy of spam classification by incorporating new attributes and signals from messages.  Ensemble Methods: Combining multiple spam classifiers using ensemble methods, such as bagging, boosting, or stacking, can lead to improved classification performance. This approach harnesses the strength of multiple models to make more accurate predictions. </vt:lpstr>
      <vt:lpstr>Semi-Supervised Learning: Combining labeled data with a large amount of unlabeled data allows classifiers to learn from both supervised and unsupervised techniques, which can be especially valuable in cases where obtaining labeled training data is challenging.  Adaptive Learning: An adaptive spam classifier continually updates its models and rules to respond to emerging spam techniques. This real-time adaptation helps classifiers stay effective as spammers develop new strategies.  User Feedback Integration: Incorporating user feedback and preferences can enhance spam classification. When users mark messages as spam or not spam, these signals can be used to train and fine-tune the classifier.  </vt:lpstr>
      <vt:lpstr>Explainable AI: Innovations in creating interpretable models allow users and administrators to understand why a particular message was classified as spam. This transparency is important for trust and accountability in spam classification systems.  Cross-Platform Integration: As spammers target various digital communication platforms, including email, social media, and messaging apps, innovative spam classifiers are designed to work across these platforms, ensuring consistent protection.  Ethical Considerations: With innovation comes responsibility. Ethical considerations in spam classification involve striking a balance between spam prevention and preserving users' privacy and freedom of communication.</vt:lpstr>
      <vt:lpstr>PROGRAMS FOR SPAM CLASSIFIER</vt:lpstr>
      <vt:lpstr>from sklearn.feature_extraction.text  import CountVectorizer couvec = CountVectorizer() couvec.fit(features_train) trained_features = couvec.get_feature_names() print("Número de características vetorizadas:", len(trained_features)) print("Exemplos de características treinadas:",trained_features[1:10]) dtm_train = couvec.fit_transform(features_train) print("Shape of dtm_train:", dtm_train.shape) print(dtm_train[0:2]) dtm_test = couvec.transform(features_test) print("Shape of dtm_test:", dtm_test.shape) from sklearn.naive_bayes import MultinomialNB nb = MultinomialNB() nb.fit(dtm_train, labels_train) labels_pred = nb.predict(dtm_test) from sklearn import metrics metrics.accuracy_score(labels_test, labels_pred) metrics.confusion_matrix(labels_test, labels_pred) print("Recall:", metrics.recall_score(labels_test, labels_pred)) print("Precisão:", metrics.precision_score(labels_test, labels_pred)) print("Ordem das classes no predict_proba:", nb.classes_) print("Exemplos de probabilidades de classes:", nb.predict_proba(dtm_test)[0]) labels_prob = nb.predict_proba(dtm_test)[:, 1] precisions, recalls, thresholds = metrics.precision_recall_curve(labels_test, labels_prob) </vt:lpstr>
      <vt:lpstr>from sklearn import metrics metrics.accuracy_score(labels_test, labels_pred) metrics.confusion_matrix(labels_test, labels_pred) print("Recall:", metrics.recall_score(labels_test, labels_pred)) print("Precisão:", metrics.precision_score(labels_test, labels_pred)) print("Ordem das classes no predict_proba:", rf.classes_) print("Exemplos de probabilidades de classes:", rf.predict_proba(dtm_test)[0]) labels_prob = rf.predict_proba(dtm_test)[:, 1] precisions, recalls, thresholds = metrics.precision_recall_curve(labels_test, labels_prob) import matplotlib.pyplot as plt plt.figure(figsize=(10, 7)) plt.plot(precisions[:-1], recalls[:-1]) plt.xlabel("Recalls") plt.ylabel("Precisão") plt.title("Curva Precisão-Recall") plt.show()  </vt:lpstr>
      <vt:lpstr>OUTPUT</vt:lpstr>
      <vt:lpstr>CHART OUTPUT 1      OUTPUT 2</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50</cp:revision>
  <dcterms:created xsi:type="dcterms:W3CDTF">2021-10-12T08:06:43Z</dcterms:created>
  <dcterms:modified xsi:type="dcterms:W3CDTF">2023-11-01T14:37:22Z</dcterms:modified>
</cp:coreProperties>
</file>

<file path=docProps/thumbnail.jpeg>
</file>